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7.xml><?xml version="1.0" encoding="utf-8"?>
<p:sldLayout xmlns:a="http://schemas.openxmlformats.org/drawingml/2006/main" xmlns:p="http://schemas.openxmlformats.org/presentationml/2006/main" type="blank" preserve="1">
  <p:cSld name="XH-202626-presentation —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
<Relationships xmlns="http://schemas.openxmlformats.org/package/2006/relationships"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 name="XH-202626-presentation — 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0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3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4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5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6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7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8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3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4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5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6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7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8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9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714500"/>
            <a:ext cx="12192000" cy="3429000"/>
          </a:xfrm>
          <a:custGeom>
            <a:avLst/>
            <a:gdLst/>
            <a:ahLst/>
            <a:cxnLst/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moveTo>
                  <a:pt x="0" y="1714500"/>
                </a:moveTo>
                <a:lnTo>
                  <a:pt x="12192000" y="1714500"/>
                </a:lnTo>
                <a:moveTo>
                  <a:pt x="0" y="3429000"/>
                </a:moveTo>
                <a:lnTo>
                  <a:pt x="12192000" y="3429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3" name="Freeform 3"/>
          <p:cNvSpPr/>
          <p:nvPr/>
        </p:nvSpPr>
        <p:spPr>
          <a:xfrm>
            <a:off x="3048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0" y="0"/>
                </a:moveTo>
                <a:lnTo>
                  <a:pt x="0" y="6858000"/>
                </a:lnTo>
                <a:moveTo>
                  <a:pt x="3048000" y="0"/>
                </a:moveTo>
                <a:lnTo>
                  <a:pt x="3048000" y="6858000"/>
                </a:lnTo>
                <a:moveTo>
                  <a:pt x="6096000" y="0"/>
                </a:moveTo>
                <a:lnTo>
                  <a:pt x="6096000" y="6858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4" name="Ellipse 4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15000"/>
              </a:schemeClr>
            </a:solidFill>
          </a:ln>
        </p:spPr>
      </p:sp>
      <p:sp>
        <p:nvSpPr>
          <p:cNvPr id="5" name="Ellipse 5"/>
          <p:cNvSpPr/>
          <p:nvPr/>
        </p:nvSpPr>
        <p:spPr>
          <a:xfrm>
            <a:off x="2095500" y="-571500"/>
            <a:ext cx="8001000" cy="8001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grpSp>
        <p:nvGrpSpPr>
          <p:cNvPr id="8" name="Group 8"/>
          <p:cNvGrpSpPr/>
          <p:nvPr/>
        </p:nvGrpSpPr>
        <p:grpSpPr>
          <a:xfrm>
            <a:off x="2493702" y="2531745"/>
            <a:ext cx="7204596" cy="1211008"/>
            <a:chOff x="2493702" y="2531745"/>
            <a:chExt cx="7204596" cy="1211008"/>
          </a:xfrm>
        </p:grpSpPr>
        <p:sp>
          <p:nvSpPr>
            <p:cNvPr id="6" name="TextBox 6"/>
            <p:cNvSpPr txBox="1"/>
            <p:nvPr/>
          </p:nvSpPr>
          <p:spPr>
            <a:xfrm>
              <a:off x="2493702" y="2531745"/>
              <a:ext cx="7204596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9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科创企业特有风险识别与管理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605384" y="3361372"/>
              <a:ext cx="4981232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基于语义计算与知识图谱的闭环风控系统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381500" y="4667250"/>
            <a:ext cx="3429000" cy="525589"/>
            <a:chOff x="4381500" y="4667250"/>
            <a:chExt cx="3429000" cy="525589"/>
          </a:xfrm>
        </p:grpSpPr>
        <p:sp>
          <p:nvSpPr>
            <p:cNvPr id="9" name="Line 9"/>
            <p:cNvSpPr/>
            <p:nvPr/>
          </p:nvSpPr>
          <p:spPr>
            <a:xfrm>
              <a:off x="4381500" y="4667250"/>
              <a:ext cx="3429000" cy="9525"/>
            </a:xfrm>
            <a:custGeom>
              <a:avLst/>
              <a:gdLst/>
              <a:ahLst/>
              <a:cxnLst/>
              <a:rect l="l" t="t" r="r" b="b"/>
              <a:pathLst>
                <a:path w="3429000" h="9525">
                  <a:moveTo>
                    <a:pt x="0" y="0"/>
                  </a:moveTo>
                  <a:lnTo>
                    <a:pt x="3429000" y="0"/>
                  </a:lnTo>
                </a:path>
              </a:pathLst>
            </a:custGeom>
            <a:noFill/>
            <a:ln w="14288">
              <a:solidFill>
                <a:schemeClr val="accent6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571629" y="4870132"/>
              <a:ext cx="30487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提报单位：厦门城市职业学院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756050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供应链知识图谱本体设计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3404616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构建包含企业、供应商、客户与人员的异构网络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5334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3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850392" y="1521142"/>
            <a:ext cx="211277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图谱实体与边拓扑结构图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447800" y="2352675"/>
            <a:ext cx="3962400" cy="2628900"/>
            <a:chOff x="1447800" y="2352675"/>
            <a:chExt cx="3962400" cy="2628900"/>
          </a:xfrm>
        </p:grpSpPr>
        <p:sp>
          <p:nvSpPr>
            <p:cNvPr id="7" name="Ellipse 7"/>
            <p:cNvSpPr/>
            <p:nvPr/>
          </p:nvSpPr>
          <p:spPr>
            <a:xfrm>
              <a:off x="2971800" y="3209925"/>
              <a:ext cx="914400" cy="914400"/>
            </a:xfrm>
            <a:prstGeom prst="ellipse">
              <a:avLst/>
            </a:prstGeom>
            <a:solidFill>
              <a:srgbClr val="1E3A8A"/>
            </a:solidFill>
            <a:ln w="28575">
              <a:solidFill>
                <a:schemeClr val="accent1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3017645" y="3488531"/>
              <a:ext cx="82271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科创企业 A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3155175" y="3722370"/>
              <a:ext cx="547649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accent3"/>
                  </a:solidFill>
                  <a:latin typeface="Segoe UI"/>
                  <a:ea typeface="Segoe UI"/>
                  <a:cs typeface="Segoe UI"/>
                </a:rPr>
                <a:t>(Target)</a:t>
              </a:r>
            </a:p>
          </p:txBody>
        </p:sp>
        <p:sp>
          <p:nvSpPr>
            <p:cNvPr id="10" name="Ellipse 10"/>
            <p:cNvSpPr/>
            <p:nvPr/>
          </p:nvSpPr>
          <p:spPr>
            <a:xfrm>
              <a:off x="1447800" y="2352675"/>
              <a:ext cx="723900" cy="723900"/>
            </a:xfrm>
            <a:prstGeom prst="ellipse">
              <a:avLst/>
            </a:prstGeom>
            <a:solidFill>
              <a:srgbClr val="7F1D1D"/>
            </a:solidFill>
            <a:ln w="28575">
              <a:solidFill>
                <a:srgbClr val="EF4444"/>
              </a:solidFill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1523044" y="2552224"/>
              <a:ext cx="573411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供应商 B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523497" y="2749391"/>
              <a:ext cx="572506" cy="1619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820" dirty="0">
                  <a:solidFill>
                    <a:srgbClr val="EF4444"/>
                  </a:solidFill>
                  <a:latin typeface="Segoe UI"/>
                  <a:ea typeface="Microsoft YaHei"/>
                  <a:cs typeface="Segoe UI"/>
                </a:rPr>
                <a:t>(实体清单)</a:t>
              </a:r>
            </a:p>
          </p:txBody>
        </p:sp>
        <p:sp>
          <p:nvSpPr>
            <p:cNvPr id="13" name="Ellipse 13"/>
            <p:cNvSpPr/>
            <p:nvPr/>
          </p:nvSpPr>
          <p:spPr>
            <a:xfrm>
              <a:off x="1447800" y="4257675"/>
              <a:ext cx="723900" cy="723900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accent1"/>
              </a:solidFill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1536461" y="4561999"/>
              <a:ext cx="546578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供应商 C</a:t>
              </a:r>
            </a:p>
          </p:txBody>
        </p:sp>
        <p:sp>
          <p:nvSpPr>
            <p:cNvPr id="15" name="Ellipse 15"/>
            <p:cNvSpPr/>
            <p:nvPr/>
          </p:nvSpPr>
          <p:spPr>
            <a:xfrm>
              <a:off x="4686300" y="2638425"/>
              <a:ext cx="723900" cy="723900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rgbClr val="22C55E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4705264" y="2942749"/>
              <a:ext cx="685973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核心客户 D</a:t>
              </a:r>
            </a:p>
          </p:txBody>
        </p:sp>
        <p:sp>
          <p:nvSpPr>
            <p:cNvPr id="17" name="Ellipse 17"/>
            <p:cNvSpPr/>
            <p:nvPr/>
          </p:nvSpPr>
          <p:spPr>
            <a:xfrm>
              <a:off x="4686300" y="3971925"/>
              <a:ext cx="723900" cy="723900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accent2"/>
              </a:solidFill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4694809" y="4276249"/>
              <a:ext cx="70688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核心 CTO E</a:t>
              </a:r>
            </a:p>
          </p:txBody>
        </p:sp>
        <p:sp>
          <p:nvSpPr>
            <p:cNvPr id="19" name="Freeform 19"/>
            <p:cNvSpPr/>
            <p:nvPr/>
          </p:nvSpPr>
          <p:spPr>
            <a:xfrm>
              <a:off x="2143125" y="2857500"/>
              <a:ext cx="857250" cy="571500"/>
            </a:xfrm>
            <a:custGeom>
              <a:avLst/>
              <a:gdLst/>
              <a:ahLst/>
              <a:cxnLst/>
              <a:rect l="l" t="t" r="r" b="b"/>
              <a:pathLst>
                <a:path w="857250" h="571500">
                  <a:moveTo>
                    <a:pt x="0" y="0"/>
                  </a:moveTo>
                  <a:lnTo>
                    <a:pt x="857250" y="57150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rgbClr val="EF4444"/>
              </a:solidFill>
              <a:tailEnd type="triangle" w="lg" len="lg"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2328862" y="2950845"/>
              <a:ext cx="1004209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00" b="1" dirty="0">
                  <a:solidFill>
                    <a:srgbClr val="EF4444"/>
                  </a:solidFill>
                  <a:latin typeface="Segoe UI"/>
                  <a:ea typeface="Segoe UI"/>
                  <a:cs typeface="Segoe UI"/>
                </a:rPr>
                <a:t>SUPPLIES (60%)</a:t>
              </a:r>
            </a:p>
          </p:txBody>
        </p:sp>
        <p:sp>
          <p:nvSpPr>
            <p:cNvPr id="21" name="Freeform 21"/>
            <p:cNvSpPr/>
            <p:nvPr/>
          </p:nvSpPr>
          <p:spPr>
            <a:xfrm>
              <a:off x="2143125" y="3905250"/>
              <a:ext cx="857250" cy="571500"/>
            </a:xfrm>
            <a:custGeom>
              <a:avLst/>
              <a:gdLst/>
              <a:ahLst/>
              <a:cxnLst/>
              <a:rect l="l" t="t" r="r" b="b"/>
              <a:pathLst>
                <a:path w="857250" h="571500">
                  <a:moveTo>
                    <a:pt x="0" y="571500"/>
                  </a:moveTo>
                  <a:lnTo>
                    <a:pt x="857250" y="0"/>
                  </a:lnTo>
                </a:path>
              </a:pathLst>
            </a:custGeom>
            <a:solidFill>
              <a:srgbClr val="000000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2328862" y="4236720"/>
              <a:ext cx="956843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00" dirty="0">
                  <a:solidFill>
                    <a:srgbClr val="94A3B8"/>
                  </a:solidFill>
                  <a:latin typeface="Segoe UI"/>
                  <a:ea typeface="Segoe UI"/>
                  <a:cs typeface="Segoe UI"/>
                </a:rPr>
                <a:t>SUPPLIES (40%)</a:t>
              </a:r>
            </a:p>
          </p:txBody>
        </p:sp>
        <p:sp>
          <p:nvSpPr>
            <p:cNvPr id="23" name="Freeform 23"/>
            <p:cNvSpPr/>
            <p:nvPr/>
          </p:nvSpPr>
          <p:spPr>
            <a:xfrm>
              <a:off x="3857625" y="3143250"/>
              <a:ext cx="857250" cy="381000"/>
            </a:xfrm>
            <a:custGeom>
              <a:avLst/>
              <a:gdLst/>
              <a:ahLst/>
              <a:cxnLst/>
              <a:rect l="l" t="t" r="r" b="b"/>
              <a:pathLst>
                <a:path w="857250" h="381000">
                  <a:moveTo>
                    <a:pt x="0" y="381000"/>
                  </a:moveTo>
                  <a:lnTo>
                    <a:pt x="857250" y="0"/>
                  </a:lnTo>
                </a:path>
              </a:pathLst>
            </a:custGeom>
            <a:solidFill>
              <a:srgbClr val="000000"/>
            </a:solidFill>
            <a:ln w="14288">
              <a:solidFill>
                <a:srgbClr val="22C55E"/>
              </a:solidFill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4281488" y="3169920"/>
              <a:ext cx="1052855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00" dirty="0">
                  <a:solidFill>
                    <a:srgbClr val="22C55E"/>
                  </a:solidFill>
                  <a:latin typeface="Segoe UI"/>
                  <a:ea typeface="Segoe UI"/>
                  <a:cs typeface="Segoe UI"/>
                </a:rPr>
                <a:t>RELIES_ON (80%)</a:t>
              </a:r>
            </a:p>
          </p:txBody>
        </p:sp>
        <p:sp>
          <p:nvSpPr>
            <p:cNvPr id="25" name="Freeform 25"/>
            <p:cNvSpPr/>
            <p:nvPr/>
          </p:nvSpPr>
          <p:spPr>
            <a:xfrm>
              <a:off x="3857625" y="3810000"/>
              <a:ext cx="857250" cy="381000"/>
            </a:xfrm>
            <a:custGeom>
              <a:avLst/>
              <a:gdLst/>
              <a:ahLst/>
              <a:cxnLst/>
              <a:rect l="l" t="t" r="r" b="b"/>
              <a:pathLst>
                <a:path w="857250" h="381000">
                  <a:moveTo>
                    <a:pt x="0" y="0"/>
                  </a:moveTo>
                  <a:lnTo>
                    <a:pt x="857250" y="381000"/>
                  </a:lnTo>
                </a:path>
              </a:pathLst>
            </a:custGeom>
            <a:solidFill>
              <a:srgbClr val="000000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4281488" y="4065270"/>
              <a:ext cx="835228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00" dirty="0">
                  <a:solidFill>
                    <a:schemeClr val="accent2"/>
                  </a:solidFill>
                  <a:latin typeface="Segoe UI"/>
                  <a:ea typeface="Segoe UI"/>
                  <a:cs typeface="Segoe UI"/>
                </a:rPr>
                <a:t>EMPLOYED_AT</a:t>
              </a:r>
            </a:p>
          </p:txBody>
        </p:sp>
      </p:grpSp>
      <p:sp>
        <p:nvSpPr>
          <p:cNvPr id="28" name="Rectangle 28"/>
          <p:cNvSpPr/>
          <p:nvPr/>
        </p:nvSpPr>
        <p:spPr>
          <a:xfrm>
            <a:off x="6096000" y="1333500"/>
            <a:ext cx="55245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29" name="TextBox 29"/>
          <p:cNvSpPr txBox="1"/>
          <p:nvPr/>
        </p:nvSpPr>
        <p:spPr>
          <a:xfrm>
            <a:off x="6374892" y="1521142"/>
            <a:ext cx="3529105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异构图谱节点与边规范 (Ontology Spec)</a:t>
            </a:r>
          </a:p>
        </p:txBody>
      </p:sp>
      <p:grpSp>
        <p:nvGrpSpPr>
          <p:cNvPr id="42" name="Group 42"/>
          <p:cNvGrpSpPr/>
          <p:nvPr/>
        </p:nvGrpSpPr>
        <p:grpSpPr>
          <a:xfrm>
            <a:off x="6286500" y="1952625"/>
            <a:ext cx="5143500" cy="4095750"/>
            <a:chOff x="6286500" y="1952625"/>
            <a:chExt cx="5143500" cy="4095750"/>
          </a:xfrm>
        </p:grpSpPr>
        <p:sp>
          <p:nvSpPr>
            <p:cNvPr id="30" name="Rectangle 30"/>
            <p:cNvSpPr/>
            <p:nvPr/>
          </p:nvSpPr>
          <p:spPr>
            <a:xfrm>
              <a:off x="6286500" y="1952625"/>
              <a:ext cx="514350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6470904" y="2127885"/>
              <a:ext cx="2597102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1. 节点类型规范 (Node Types)：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6471666" y="2458402"/>
              <a:ext cx="3011460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en-US" sz="1050" b="1" dirty="0">
                  <a:solidFill>
                    <a:schemeClr val="accent1"/>
                  </a:solidFill>
                  <a:latin typeface="Segoe UI"/>
                  <a:ea typeface="Segoe UI"/>
                  <a:cs typeface="Segoe UI"/>
                </a:rPr>
                <a:t>Enterprise</a:t>
              </a: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：科创企业 (属性: 行业/风险分)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6471666" y="2772728"/>
              <a:ext cx="3444745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en-US" sz="1050" b="1" dirty="0">
                  <a:solidFill>
                    <a:srgbClr val="EF4444"/>
                  </a:solidFill>
                  <a:latin typeface="Segoe UI"/>
                  <a:ea typeface="Segoe UI"/>
                  <a:cs typeface="Segoe UI"/>
                </a:rPr>
                <a:t>Supplier</a:t>
              </a: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：供应商 (属性: 制裁状态 Is_Sanctioned)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6471666" y="3087052"/>
              <a:ext cx="288210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en-US" sz="1050" b="1" dirty="0">
                  <a:solidFill>
                    <a:srgbClr val="22C55E"/>
                  </a:solidFill>
                  <a:latin typeface="Segoe UI"/>
                  <a:ea typeface="Segoe UI"/>
                  <a:cs typeface="Segoe UI"/>
                </a:rPr>
                <a:t>Customer</a:t>
              </a: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：客户 (属性: 营收占比 W_rev)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6471666" y="3401378"/>
              <a:ext cx="295130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en-US" sz="1050" b="1" dirty="0">
                  <a:solidFill>
                    <a:schemeClr val="accent2"/>
                  </a:solidFill>
                  <a:latin typeface="Segoe UI"/>
                  <a:ea typeface="Segoe UI"/>
                  <a:cs typeface="Segoe UI"/>
                </a:rPr>
                <a:t>Person</a:t>
              </a: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：核心人员 (属性: 姓名/职位/履历)</a:t>
              </a:r>
            </a:p>
          </p:txBody>
        </p:sp>
        <p:sp>
          <p:nvSpPr>
            <p:cNvPr id="36" name="Rectangle 36"/>
            <p:cNvSpPr/>
            <p:nvPr/>
          </p:nvSpPr>
          <p:spPr>
            <a:xfrm>
              <a:off x="6286500" y="4048125"/>
              <a:ext cx="514350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37" name="TextBox 37"/>
            <p:cNvSpPr txBox="1"/>
            <p:nvPr/>
          </p:nvSpPr>
          <p:spPr>
            <a:xfrm>
              <a:off x="6470904" y="4223385"/>
              <a:ext cx="2768857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2. 边关系类型规范 (Edge Types)：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471666" y="4553902"/>
              <a:ext cx="423027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en-US" sz="1050" b="1" dirty="0">
                  <a:solidFill>
                    <a:srgbClr val="F8FAFC"/>
                  </a:solidFill>
                  <a:latin typeface="Segoe UI"/>
                  <a:ea typeface="Segoe UI"/>
                  <a:cs typeface="Segoe UI"/>
                </a:rPr>
                <a:t>SUPPLIES</a:t>
              </a: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：供应关系 (属性: 供货份额 W_sup / 替代性 S_sub)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6471666" y="4868228"/>
              <a:ext cx="331344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en-US" sz="1050" b="1" dirty="0">
                  <a:solidFill>
                    <a:srgbClr val="F8FAFC"/>
                  </a:solidFill>
                  <a:latin typeface="Segoe UI"/>
                  <a:ea typeface="Segoe UI"/>
                  <a:cs typeface="Segoe UI"/>
                </a:rPr>
                <a:t>RELIES_ON</a:t>
              </a: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：客户依赖 (属性: 收入占比 W_rev)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6471666" y="5182552"/>
              <a:ext cx="379396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en-US" sz="1050" b="1" dirty="0">
                  <a:solidFill>
                    <a:srgbClr val="F8FAFC"/>
                  </a:solidFill>
                  <a:latin typeface="Segoe UI"/>
                  <a:ea typeface="Segoe UI"/>
                  <a:cs typeface="Segoe UI"/>
                </a:rPr>
                <a:t>EMPLOYED_AT</a:t>
              </a: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：任职关系 (属性: 入职时间/离职状态)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6471666" y="5573078"/>
              <a:ext cx="320166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rgbClr val="EAB308"/>
                  </a:solidFill>
                  <a:latin typeface="Segoe UI"/>
                  <a:ea typeface="Microsoft YaHei"/>
                  <a:cs typeface="Segoe UI"/>
                </a:rPr>
                <a:t>拓扑底座：基于 NetworkX 构建有向加权异构图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4434535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广度优先风险传染算法与实证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273808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毫秒级穿透至二三级上游供应商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5334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3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850392" y="1521142"/>
            <a:ext cx="3688232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BFS 风险传染算法 (Contagion Algorithm)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762000" y="1952625"/>
            <a:ext cx="4953000" cy="4048125"/>
            <a:chOff x="762000" y="1952625"/>
            <a:chExt cx="4953000" cy="4048125"/>
          </a:xfrm>
        </p:grpSpPr>
        <p:sp>
          <p:nvSpPr>
            <p:cNvPr id="7" name="Rectangle 7"/>
            <p:cNvSpPr/>
            <p:nvPr/>
          </p:nvSpPr>
          <p:spPr>
            <a:xfrm>
              <a:off x="762000" y="1952625"/>
              <a:ext cx="4953000" cy="4048125"/>
            </a:xfrm>
            <a:prstGeom prst="roundRect">
              <a:avLst>
                <a:gd name="adj" fmla="val 1882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946785" y="2164556"/>
              <a:ext cx="170538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Python 代码核心实现：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947547" y="2514124"/>
              <a:ext cx="3398638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rgbClr val="CBD5E1"/>
                  </a:solidFill>
                  <a:latin typeface="Consolas"/>
                  <a:ea typeface="Consolas"/>
                  <a:cs typeface="Consolas"/>
                </a:rPr>
                <a:t>def calculate_contagion_index(G, target_company):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138047" y="2723674"/>
              <a:ext cx="121044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rgbClr val="CBD5E1"/>
                  </a:solidFill>
                  <a:latin typeface="Consolas"/>
                  <a:ea typeface="Consolas"/>
                  <a:cs typeface="Consolas"/>
                </a:rPr>
                <a:t>total_impact = 0.0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138047" y="2933224"/>
              <a:ext cx="159303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Consolas"/>
                  <a:ea typeface="Microsoft YaHei"/>
                  <a:cs typeface="Consolas"/>
                </a:rPr>
                <a:t># 遍历 1 级直接上游供应商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138047" y="3142774"/>
              <a:ext cx="302932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rgbClr val="CBD5E1"/>
                  </a:solidFill>
                  <a:latin typeface="Consolas"/>
                  <a:ea typeface="Consolas"/>
                  <a:cs typeface="Consolas"/>
                </a:rPr>
                <a:t>for pred in G.predecessors(target_company):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328547" y="3352324"/>
              <a:ext cx="3630923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rgbClr val="CBD5E1"/>
                  </a:solidFill>
                  <a:latin typeface="Consolas"/>
                  <a:ea typeface="Consolas"/>
                  <a:cs typeface="Consolas"/>
                </a:rPr>
                <a:t>weight = G[pred][target_company].get('weight', 0.5)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328547" y="3561874"/>
              <a:ext cx="308807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rgbClr val="CBD5E1"/>
                  </a:solidFill>
                  <a:latin typeface="Consolas"/>
                  <a:ea typeface="Consolas"/>
                  <a:cs typeface="Consolas"/>
                </a:rPr>
                <a:t>if G.nodes[pred].get('is_sanctioned', False):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519047" y="3771424"/>
              <a:ext cx="285954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Consolas"/>
                  <a:ea typeface="Microsoft YaHei"/>
                  <a:cs typeface="Consolas"/>
                </a:rPr>
                <a:t>total_impact += weight * 100 # 一级100%波及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28547" y="3980974"/>
              <a:ext cx="119725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Consolas"/>
                  <a:ea typeface="Microsoft YaHei"/>
                  <a:cs typeface="Consolas"/>
                </a:rPr>
                <a:t># 深度穿透 2 级上游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328547" y="4190524"/>
              <a:ext cx="2350108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rgbClr val="CBD5E1"/>
                  </a:solidFill>
                  <a:latin typeface="Consolas"/>
                  <a:ea typeface="Consolas"/>
                  <a:cs typeface="Consolas"/>
                </a:rPr>
                <a:t>for sub_p in G.predecessors(pred):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519047" y="4400074"/>
              <a:ext cx="3160891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rgbClr val="CBD5E1"/>
                  </a:solidFill>
                  <a:latin typeface="Consolas"/>
                  <a:ea typeface="Consolas"/>
                  <a:cs typeface="Consolas"/>
                </a:rPr>
                <a:t>if G.nodes[sub_p].get('is_sanctioned', False):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09547" y="4609624"/>
              <a:ext cx="303764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Consolas"/>
                  <a:ea typeface="Microsoft YaHei"/>
                  <a:cs typeface="Consolas"/>
                </a:rPr>
                <a:t>total_impact += weight * w2 * 60 # 二级60%波及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138047" y="4857274"/>
              <a:ext cx="2002013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rgbClr val="CBD5E1"/>
                  </a:solidFill>
                  <a:latin typeface="Consolas"/>
                  <a:ea typeface="Consolas"/>
                  <a:cs typeface="Consolas"/>
                </a:rPr>
                <a:t>return min(100, total_impact)</a:t>
              </a: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952500" y="5238750"/>
              <a:ext cx="4572000" cy="619125"/>
            </a:xfrm>
            <a:prstGeom prst="roundRect">
              <a:avLst>
                <a:gd name="adj" fmla="val 9231"/>
              </a:avLst>
            </a:prstGeom>
            <a:solidFill>
              <a:srgbClr val="451A03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1042416" y="5382578"/>
              <a:ext cx="2533783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算法价值：地缘政治与断供毫秒级预警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042797" y="5600224"/>
              <a:ext cx="159303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隐蔽二级断供波及实时感知</a:t>
              </a:r>
            </a:p>
          </p:txBody>
        </p:sp>
      </p:grpSp>
      <p:sp>
        <p:nvSpPr>
          <p:cNvPr id="25" name="Rectangle 25"/>
          <p:cNvSpPr/>
          <p:nvPr/>
        </p:nvSpPr>
        <p:spPr>
          <a:xfrm>
            <a:off x="6096000" y="1333500"/>
            <a:ext cx="55245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26" name="TextBox 26"/>
          <p:cNvSpPr txBox="1"/>
          <p:nvPr/>
        </p:nvSpPr>
        <p:spPr>
          <a:xfrm>
            <a:off x="6374892" y="1521142"/>
            <a:ext cx="173113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多源异构实证数据源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6286500" y="1952625"/>
            <a:ext cx="5143500" cy="4048125"/>
            <a:chOff x="6286500" y="1952625"/>
            <a:chExt cx="5143500" cy="4048125"/>
          </a:xfrm>
        </p:grpSpPr>
        <p:sp>
          <p:nvSpPr>
            <p:cNvPr id="27" name="Rectangle 27"/>
            <p:cNvSpPr/>
            <p:nvPr/>
          </p:nvSpPr>
          <p:spPr>
            <a:xfrm>
              <a:off x="6286500" y="1952625"/>
              <a:ext cx="5143500" cy="1190625"/>
            </a:xfrm>
            <a:prstGeom prst="roundRect">
              <a:avLst>
                <a:gd name="adj" fmla="val 6400"/>
              </a:avLst>
            </a:prstGeom>
            <a:solidFill>
              <a:schemeClr val="accent5"/>
            </a:solidFill>
            <a:ln w="9525">
              <a:solidFill>
                <a:schemeClr val="accent1"/>
              </a:solidFill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6470523" y="2176939"/>
              <a:ext cx="2173659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1. AKShare 官方 API 接口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471666" y="2506028"/>
              <a:ext cx="2102930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采集营收、研发投入及资本化率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471666" y="2772728"/>
              <a:ext cx="2385632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抽取前五大客户及供应商采购集中度</a:t>
              </a:r>
            </a:p>
          </p:txBody>
        </p:sp>
        <p:sp>
          <p:nvSpPr>
            <p:cNvPr id="31" name="Rectangle 31"/>
            <p:cNvSpPr/>
            <p:nvPr/>
          </p:nvSpPr>
          <p:spPr>
            <a:xfrm>
              <a:off x="6286500" y="3333750"/>
              <a:ext cx="5143500" cy="1190625"/>
            </a:xfrm>
            <a:prstGeom prst="roundRect">
              <a:avLst>
                <a:gd name="adj" fmla="val 6400"/>
              </a:avLst>
            </a:prstGeom>
            <a:solidFill>
              <a:schemeClr val="accent5"/>
            </a:solidFill>
            <a:ln w="9525">
              <a:solidFill>
                <a:schemeClr val="accent1"/>
              </a:solidFill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6470523" y="3558064"/>
              <a:ext cx="2431262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2. 巨潮资讯 PDF 长文本解析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6471666" y="3887152"/>
              <a:ext cx="2554533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PyPDF2 + 正则提取核心人员变动公告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6471666" y="4153852"/>
              <a:ext cx="224428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抽取重大诉讼及研发路线描述段落</a:t>
              </a:r>
            </a:p>
          </p:txBody>
        </p:sp>
        <p:sp>
          <p:nvSpPr>
            <p:cNvPr id="35" name="Rectangle 35"/>
            <p:cNvSpPr/>
            <p:nvPr/>
          </p:nvSpPr>
          <p:spPr>
            <a:xfrm>
              <a:off x="6286500" y="4714875"/>
              <a:ext cx="5143500" cy="1285875"/>
            </a:xfrm>
            <a:prstGeom prst="roundRect">
              <a:avLst>
                <a:gd name="adj" fmla="val 5926"/>
              </a:avLst>
            </a:prstGeom>
            <a:solidFill>
              <a:schemeClr val="accent5"/>
            </a:solidFill>
            <a:ln w="9525">
              <a:solidFill>
                <a:schemeClr val="accent2"/>
              </a:solidFill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6470523" y="4939189"/>
              <a:ext cx="2075548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3. 外部制裁与合规数据库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471666" y="5268278"/>
              <a:ext cx="2824825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实时对接美国 BIS 实体清单 (Entity List)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471666" y="5534978"/>
              <a:ext cx="224428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同步网信办深度合成算法备案名单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5825429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中国平安主业闭环：'科创综合险'体系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75844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定制三大创新险种，赋能金融主业闭环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850392" y="1521142"/>
            <a:ext cx="387789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22C55E"/>
                </a:solidFill>
                <a:latin typeface="+mn-lt"/>
                <a:ea typeface="+mn-ea"/>
                <a:cs typeface="+mn-cs"/>
              </a:rPr>
              <a:t>️ "科创特有风险综合保险" 三大创新险种组合</a:t>
            </a:r>
          </a:p>
        </p:txBody>
      </p:sp>
      <p:grpSp>
        <p:nvGrpSpPr>
          <p:cNvPr id="40" name="Group 40"/>
          <p:cNvGrpSpPr/>
          <p:nvPr/>
        </p:nvGrpSpPr>
        <p:grpSpPr>
          <a:xfrm>
            <a:off x="857250" y="1952625"/>
            <a:ext cx="10287000" cy="4000500"/>
            <a:chOff x="857250" y="1952625"/>
            <a:chExt cx="10287000" cy="4000500"/>
          </a:xfrm>
        </p:grpSpPr>
        <p:sp>
          <p:nvSpPr>
            <p:cNvPr id="7" name="Rectangle 7"/>
            <p:cNvSpPr/>
            <p:nvPr/>
          </p:nvSpPr>
          <p:spPr>
            <a:xfrm>
              <a:off x="857250" y="1952625"/>
              <a:ext cx="3238500" cy="4000500"/>
            </a:xfrm>
            <a:prstGeom prst="roundRect">
              <a:avLst>
                <a:gd name="adj" fmla="val 235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8" name="Rectangle 8"/>
            <p:cNvSpPr/>
            <p:nvPr/>
          </p:nvSpPr>
          <p:spPr>
            <a:xfrm>
              <a:off x="857250" y="1952625"/>
              <a:ext cx="3238500" cy="457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1203518" y="2100739"/>
              <a:ext cx="2545964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险种一：知识产权被诉与侵权险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1654" y="2632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保障痛点：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42416" y="2934652"/>
              <a:ext cx="2413635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出海或竞对起诉，遭遇巨额专利纠纷。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41654" y="3394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赔偿范围：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42416" y="3696652"/>
              <a:ext cx="16788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诉讼抗辩律师费及鉴定费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42416" y="3953828"/>
              <a:ext cx="16788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法院判决赔偿金与和解金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1047750" y="4857750"/>
              <a:ext cx="2857500" cy="809625"/>
            </a:xfrm>
            <a:prstGeom prst="roundRect">
              <a:avLst>
                <a:gd name="adj" fmla="val 7059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1137666" y="5058728"/>
              <a:ext cx="1643272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价值：转移专利诉讼风险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138047" y="5323999"/>
              <a:ext cx="132918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为硬科技研发保驾护航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4381500" y="1952625"/>
              <a:ext cx="3238500" cy="4000500"/>
            </a:xfrm>
            <a:prstGeom prst="roundRect">
              <a:avLst>
                <a:gd name="adj" fmla="val 235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4381500" y="1952625"/>
              <a:ext cx="3238500" cy="4572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4818233" y="2100739"/>
              <a:ext cx="2365035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险种二：核心人员流失中断险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4565904" y="2632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保障痛点：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4566666" y="2934652"/>
              <a:ext cx="250484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领军科学家/CTO 离职引发研发中断。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565904" y="3394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赔偿范围：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4566666" y="3696652"/>
              <a:ext cx="182022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研发停滞期间固定成本补偿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4566666" y="3953828"/>
              <a:ext cx="16788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替代人才再招聘与猎头费</a:t>
              </a: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4572000" y="4857750"/>
              <a:ext cx="2857500" cy="809625"/>
            </a:xfrm>
            <a:prstGeom prst="roundRect">
              <a:avLst>
                <a:gd name="adj" fmla="val 7059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4661916" y="5058728"/>
              <a:ext cx="194010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价值：缓冲核心团队离职阵痛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4662297" y="5323999"/>
              <a:ext cx="119725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保障研发业务延续性</a:t>
              </a: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7905750" y="1952625"/>
              <a:ext cx="3238500" cy="4000500"/>
            </a:xfrm>
            <a:prstGeom prst="roundRect">
              <a:avLst>
                <a:gd name="adj" fmla="val 235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30" name="Rectangle 30"/>
            <p:cNvSpPr/>
            <p:nvPr/>
          </p:nvSpPr>
          <p:spPr>
            <a:xfrm>
              <a:off x="7905750" y="1952625"/>
              <a:ext cx="3238500" cy="457200"/>
            </a:xfrm>
            <a:prstGeom prst="roundRect">
              <a:avLst>
                <a:gd name="adj" fmla="val 16667"/>
              </a:avLst>
            </a:prstGeom>
            <a:solidFill>
              <a:srgbClr val="15803D"/>
            </a:solidFill>
            <a:ln>
              <a:noFill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8342483" y="2100739"/>
              <a:ext cx="2365035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险种三：算法监管整改损失险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8090154" y="2632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保障痛点：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8090916" y="2934652"/>
              <a:ext cx="2130933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因非主观漏洞遭遇算法整改下架。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8090154" y="3394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赔偿范围：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8090916" y="3696652"/>
              <a:ext cx="153752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停业整改期间营运损失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8090916" y="3953828"/>
              <a:ext cx="196157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第三方合规评估与技术服务费</a:t>
              </a:r>
            </a:p>
          </p:txBody>
        </p:sp>
        <p:sp>
          <p:nvSpPr>
            <p:cNvPr id="37" name="Rectangle 37"/>
            <p:cNvSpPr/>
            <p:nvPr/>
          </p:nvSpPr>
          <p:spPr>
            <a:xfrm>
              <a:off x="8096250" y="4857750"/>
              <a:ext cx="2857500" cy="809625"/>
            </a:xfrm>
            <a:prstGeom prst="roundRect">
              <a:avLst>
                <a:gd name="adj" fmla="val 7059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38" name="TextBox 38"/>
            <p:cNvSpPr txBox="1"/>
            <p:nvPr/>
          </p:nvSpPr>
          <p:spPr>
            <a:xfrm>
              <a:off x="8186166" y="5058728"/>
              <a:ext cx="194010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价值：对冲算法监管整改风险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8186547" y="5323999"/>
              <a:ext cx="1461110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合规治理与保险工具结合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416808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动态费率精算模型推导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75844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建立基于综合风险评分的动态定价机制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1000125"/>
          </a:xfrm>
          <a:prstGeom prst="roundRect">
            <a:avLst>
              <a:gd name="adj" fmla="val 7619"/>
            </a:avLst>
          </a:prstGeom>
          <a:solidFill>
            <a:schemeClr val="accent5"/>
          </a:solidFill>
          <a:ln w="14288">
            <a:solidFill>
              <a:srgbClr val="22C55E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5039611" y="1521142"/>
            <a:ext cx="211277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rgbClr val="22C55E"/>
                </a:solidFill>
                <a:latin typeface="+mn-lt"/>
                <a:ea typeface="+mn-ea"/>
                <a:cs typeface="+mn-cs"/>
              </a:rPr>
              <a:t>动态保费计算精算主公式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56806" y="1853565"/>
            <a:ext cx="7678387" cy="3520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en-US" sz="18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P_final = P_base * M_risk * F_industry * F_scale * (1 + ∑ Δ_k)</a:t>
            </a:r>
          </a:p>
        </p:txBody>
      </p:sp>
      <p:grpSp>
        <p:nvGrpSpPr>
          <p:cNvPr id="47" name="Group 47"/>
          <p:cNvGrpSpPr/>
          <p:nvPr/>
        </p:nvGrpSpPr>
        <p:grpSpPr>
          <a:xfrm>
            <a:off x="571500" y="2476500"/>
            <a:ext cx="11049000" cy="3714750"/>
            <a:chOff x="571500" y="2476500"/>
            <a:chExt cx="11049000" cy="3714750"/>
          </a:xfrm>
        </p:grpSpPr>
        <p:sp>
          <p:nvSpPr>
            <p:cNvPr id="8" name="Rectangle 8"/>
            <p:cNvSpPr/>
            <p:nvPr/>
          </p:nvSpPr>
          <p:spPr>
            <a:xfrm>
              <a:off x="571500" y="2476500"/>
              <a:ext cx="2571750" cy="3714750"/>
            </a:xfrm>
            <a:prstGeom prst="roundRect">
              <a:avLst>
                <a:gd name="adj" fmla="val 2963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755523" y="2700814"/>
              <a:ext cx="2217833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1. M_risk (风险调整乘数)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56666" y="3048952"/>
              <a:ext cx="174037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由综合得分 S_comp 决定：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714375" y="3352800"/>
              <a:ext cx="2286000" cy="685800"/>
            </a:xfrm>
            <a:prstGeom prst="roundRect">
              <a:avLst>
                <a:gd name="adj" fmla="val 8333"/>
              </a:avLst>
            </a:prstGeom>
            <a:solidFill>
              <a:srgbClr val="451A03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804291" y="3487102"/>
              <a:ext cx="171792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S_comp ≥ 70 (高风险)：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803148" y="3719989"/>
              <a:ext cx="2309322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rgbClr val="EF4444"/>
                  </a:solidFill>
                  <a:latin typeface="+mn-lt"/>
                  <a:ea typeface="+mn-ea"/>
                  <a:cs typeface="+mn-cs"/>
                </a:rPr>
                <a:t>M_risk = 2.50 (惩罚/拒保)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714375" y="4171950"/>
              <a:ext cx="2286000" cy="809625"/>
            </a:xfrm>
            <a:prstGeom prst="roundRect">
              <a:avLst>
                <a:gd name="adj" fmla="val 7059"/>
              </a:avLst>
            </a:prstGeom>
            <a:solidFill>
              <a:schemeClr val="accent5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804291" y="4296728"/>
              <a:ext cx="168474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40 ≤ S &lt; 70 (中风险)：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804672" y="4542949"/>
              <a:ext cx="201943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chemeClr val="accent3"/>
                  </a:solidFill>
                  <a:latin typeface="Segoe UI"/>
                  <a:ea typeface="Segoe UI"/>
                  <a:cs typeface="Segoe UI"/>
                </a:rPr>
                <a:t>M_risk = 1.0 + (S-40)/30 * 0.8</a:t>
              </a: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714375" y="5124450"/>
              <a:ext cx="2286000" cy="685800"/>
            </a:xfrm>
            <a:prstGeom prst="roundRect">
              <a:avLst>
                <a:gd name="adj" fmla="val 8333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804291" y="5249228"/>
              <a:ext cx="171792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22C55E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S_comp &lt; 40 (低风险)：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803148" y="5482114"/>
              <a:ext cx="2226982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M_risk = 0.85 (85折优惠)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3381375" y="2476500"/>
              <a:ext cx="2571750" cy="3714750"/>
            </a:xfrm>
            <a:prstGeom prst="roundRect">
              <a:avLst>
                <a:gd name="adj" fmla="val 2963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3565398" y="2700814"/>
              <a:ext cx="2206864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2. F_industry (行业调节)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3566541" y="3048952"/>
              <a:ext cx="156552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考虑细分行业固有风险：</a:t>
              </a: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3566160" y="3545681"/>
              <a:ext cx="1558660" cy="1420178"/>
              <a:chOff x="3566160" y="3545681"/>
              <a:chExt cx="1558660" cy="1420178"/>
            </a:xfrm>
          </p:grpSpPr>
          <p:sp>
            <p:nvSpPr>
              <p:cNvPr id="23" name="TextBox 23"/>
              <p:cNvSpPr txBox="1"/>
              <p:nvPr/>
            </p:nvSpPr>
            <p:spPr>
              <a:xfrm>
                <a:off x="3566160" y="3545681"/>
                <a:ext cx="1456190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20904" indent="-120904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12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AI / 大模型：</a:t>
                </a:r>
                <a:r>
                  <a:rPr lang="en-US" sz="1120" b="1" dirty="0">
                    <a:solidFill>
                      <a:schemeClr val="accent2"/>
                    </a:solidFill>
                    <a:latin typeface="Segoe UI"/>
                    <a:ea typeface="Segoe UI"/>
                    <a:cs typeface="Segoe UI"/>
                  </a:rPr>
                  <a:t>1.35</a:t>
                </a:r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3566160" y="3945731"/>
                <a:ext cx="1558660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20904" indent="-120904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12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半导体 / 芯片：</a:t>
                </a:r>
                <a:r>
                  <a:rPr lang="en-US" sz="1120" b="1" dirty="0">
                    <a:solidFill>
                      <a:schemeClr val="accent1"/>
                    </a:solidFill>
                    <a:latin typeface="Segoe UI"/>
                    <a:ea typeface="Segoe UI"/>
                    <a:cs typeface="Segoe UI"/>
                  </a:rPr>
                  <a:t>1.25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3566160" y="4345781"/>
                <a:ext cx="1234495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20904" indent="-120904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12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生物医药：</a:t>
                </a:r>
                <a:r>
                  <a:rPr lang="en-US" sz="1120" b="1" dirty="0">
                    <a:solidFill>
                      <a:schemeClr val="accent3"/>
                    </a:solidFill>
                    <a:latin typeface="Segoe UI"/>
                    <a:ea typeface="Segoe UI"/>
                    <a:cs typeface="Segoe UI"/>
                  </a:rPr>
                  <a:t>1.15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3566160" y="4745831"/>
                <a:ext cx="1234495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20904" indent="-120904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12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智能制造：</a:t>
                </a:r>
                <a:r>
                  <a:rPr lang="en-US" sz="1120" b="1" dirty="0">
                    <a:solidFill>
                      <a:srgbClr val="22C55E"/>
                    </a:solidFill>
                    <a:latin typeface="Segoe UI"/>
                    <a:ea typeface="Segoe UI"/>
                    <a:cs typeface="Segoe UI"/>
                  </a:rPr>
                  <a:t>1.05</a:t>
                </a:r>
              </a:p>
            </p:txBody>
          </p:sp>
        </p:grpSp>
        <p:sp>
          <p:nvSpPr>
            <p:cNvPr id="28" name="Rectangle 28"/>
            <p:cNvSpPr/>
            <p:nvPr/>
          </p:nvSpPr>
          <p:spPr>
            <a:xfrm>
              <a:off x="6191250" y="2476500"/>
              <a:ext cx="2571750" cy="3714750"/>
            </a:xfrm>
            <a:prstGeom prst="roundRect">
              <a:avLst>
                <a:gd name="adj" fmla="val 2963"/>
              </a:avLst>
            </a:prstGeom>
            <a:solidFill>
              <a:schemeClr val="lt2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6375273" y="2700814"/>
              <a:ext cx="1912370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3. F_scale (规模因子)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376416" y="3048952"/>
              <a:ext cx="156552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基于营收规模抗风险力：</a:t>
              </a:r>
            </a:p>
          </p:txBody>
        </p:sp>
        <p:grpSp>
          <p:nvGrpSpPr>
            <p:cNvPr id="34" name="Group 34"/>
            <p:cNvGrpSpPr/>
            <p:nvPr/>
          </p:nvGrpSpPr>
          <p:grpSpPr>
            <a:xfrm>
              <a:off x="6376035" y="3659981"/>
              <a:ext cx="1830054" cy="1172528"/>
              <a:chOff x="6376035" y="3659981"/>
              <a:chExt cx="1830054" cy="1172528"/>
            </a:xfrm>
          </p:grpSpPr>
          <p:sp>
            <p:nvSpPr>
              <p:cNvPr id="31" name="TextBox 31"/>
              <p:cNvSpPr txBox="1"/>
              <p:nvPr/>
            </p:nvSpPr>
            <p:spPr>
              <a:xfrm>
                <a:off x="6376035" y="3659981"/>
                <a:ext cx="1468195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20904" indent="-120904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12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营收 &gt; 10 亿：</a:t>
                </a:r>
                <a:r>
                  <a:rPr lang="en-US" sz="1120" b="1" dirty="0">
                    <a:solidFill>
                      <a:srgbClr val="22C55E"/>
                    </a:solidFill>
                    <a:latin typeface="Segoe UI"/>
                    <a:ea typeface="Segoe UI"/>
                    <a:cs typeface="Segoe UI"/>
                  </a:rPr>
                  <a:t>0.90</a:t>
                </a:r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6376035" y="4136231"/>
                <a:ext cx="1830054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20904" indent="-120904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12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1亿 &lt; 营收 ≤ 10亿：</a:t>
                </a:r>
                <a:r>
                  <a:rPr lang="en-US" sz="1120" b="1" dirty="0">
                    <a:solidFill>
                      <a:schemeClr val="accent1"/>
                    </a:solidFill>
                    <a:latin typeface="Segoe UI"/>
                    <a:ea typeface="Segoe UI"/>
                    <a:cs typeface="Segoe UI"/>
                  </a:rPr>
                  <a:t>1.00</a:t>
                </a:r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6376035" y="4612481"/>
                <a:ext cx="1385269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20904" indent="-120904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12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营收 ≤ 1 亿：</a:t>
                </a:r>
                <a:r>
                  <a:rPr lang="en-US" sz="1120" b="1" dirty="0">
                    <a:solidFill>
                      <a:schemeClr val="accent2"/>
                    </a:solidFill>
                    <a:latin typeface="Segoe UI"/>
                    <a:ea typeface="Segoe UI"/>
                    <a:cs typeface="Segoe UI"/>
                  </a:rPr>
                  <a:t>1.10</a:t>
                </a:r>
              </a:p>
            </p:txBody>
          </p:sp>
        </p:grpSp>
        <p:sp>
          <p:nvSpPr>
            <p:cNvPr id="35" name="Rectangle 35"/>
            <p:cNvSpPr/>
            <p:nvPr/>
          </p:nvSpPr>
          <p:spPr>
            <a:xfrm>
              <a:off x="9001125" y="2476500"/>
              <a:ext cx="2619375" cy="3714750"/>
            </a:xfrm>
            <a:prstGeom prst="roundRect">
              <a:avLst>
                <a:gd name="adj" fmla="val 2909"/>
              </a:avLst>
            </a:prstGeom>
            <a:solidFill>
              <a:schemeClr val="lt2"/>
            </a:solidFill>
            <a:ln w="14288">
              <a:solidFill>
                <a:srgbClr val="EAB308"/>
              </a:solidFill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9185148" y="2700814"/>
              <a:ext cx="177112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rgbClr val="EAB308"/>
                  </a:solidFill>
                  <a:latin typeface="+mn-lt"/>
                  <a:ea typeface="+mn-ea"/>
                  <a:cs typeface="+mn-cs"/>
                </a:rPr>
                <a:t>4. Δ_k (专项惩罚项)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9186291" y="3048952"/>
              <a:ext cx="128282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单维超标附加费率：</a:t>
              </a:r>
            </a:p>
          </p:txBody>
        </p:sp>
        <p:grpSp>
          <p:nvGrpSpPr>
            <p:cNvPr id="41" name="Group 41"/>
            <p:cNvGrpSpPr/>
            <p:nvPr/>
          </p:nvGrpSpPr>
          <p:grpSpPr>
            <a:xfrm>
              <a:off x="9186291" y="3553778"/>
              <a:ext cx="2218251" cy="872109"/>
              <a:chOff x="9186291" y="3553778"/>
              <a:chExt cx="2218251" cy="872109"/>
            </a:xfrm>
          </p:grpSpPr>
          <p:sp>
            <p:nvSpPr>
              <p:cNvPr id="38" name="TextBox 38"/>
              <p:cNvSpPr txBox="1"/>
              <p:nvPr/>
            </p:nvSpPr>
            <p:spPr>
              <a:xfrm>
                <a:off x="9186291" y="3553778"/>
                <a:ext cx="2145268" cy="20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13348" indent="-113348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05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资本化率 &gt; 40%：</a:t>
                </a:r>
                <a:r>
                  <a:rPr lang="en-US" sz="1050" dirty="0">
                    <a:solidFill>
                      <a:srgbClr val="EF4444"/>
                    </a:solidFill>
                    <a:latin typeface="Segoe UI"/>
                    <a:ea typeface="Segoe UI"/>
                    <a:cs typeface="Segoe UI"/>
                  </a:rPr>
                  <a:t>Δ_cap = 0.20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9186291" y="3887152"/>
                <a:ext cx="2218251" cy="20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13348" indent="-113348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05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客户集中 &gt; 80%：</a:t>
                </a:r>
                <a:r>
                  <a:rPr lang="en-US" sz="1050" dirty="0">
                    <a:solidFill>
                      <a:srgbClr val="EF4444"/>
                    </a:solidFill>
                    <a:latin typeface="Segoe UI"/>
                    <a:ea typeface="Segoe UI"/>
                    <a:cs typeface="Segoe UI"/>
                  </a:rPr>
                  <a:t>Δ_conc = 0.15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9186291" y="4220528"/>
                <a:ext cx="2057495" cy="205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13348" indent="-113348">
                  <a:buClr>
                    <a:srgbClr val="F8FAFC"/>
                  </a:buClr>
                  <a:buSzTx/>
                  <a:buFontTx/>
                  <a:buChar char="•"/>
                </a:pPr>
                <a:r>
                  <a:rPr lang="zh-CN" sz="1050" dirty="0">
                    <a:solidFill>
                      <a:srgbClr val="F8FAFC"/>
                    </a:solidFill>
                    <a:latin typeface="Segoe UI"/>
                    <a:ea typeface="Microsoft YaHei"/>
                    <a:cs typeface="Segoe UI"/>
                  </a:rPr>
                  <a:t>CTO 离职未补：</a:t>
                </a:r>
                <a:r>
                  <a:rPr lang="en-US" sz="1050" dirty="0">
                    <a:solidFill>
                      <a:srgbClr val="EF4444"/>
                    </a:solidFill>
                    <a:latin typeface="Segoe UI"/>
                    <a:ea typeface="Segoe UI"/>
                    <a:cs typeface="Segoe UI"/>
                  </a:rPr>
                  <a:t>Δ_cto = 0.15</a:t>
                </a:r>
              </a:p>
            </p:txBody>
          </p:sp>
        </p:grpSp>
        <p:sp>
          <p:nvSpPr>
            <p:cNvPr id="42" name="Rectangle 42"/>
            <p:cNvSpPr/>
            <p:nvPr/>
          </p:nvSpPr>
          <p:spPr>
            <a:xfrm>
              <a:off x="9144000" y="4667250"/>
              <a:ext cx="2333625" cy="1333500"/>
            </a:xfrm>
            <a:prstGeom prst="roundRect">
              <a:avLst>
                <a:gd name="adj" fmla="val 4286"/>
              </a:avLst>
            </a:prstGeom>
            <a:solidFill>
              <a:srgbClr val="451A03"/>
            </a:solidFill>
            <a:ln>
              <a:noFill/>
            </a:ln>
          </p:spPr>
        </p:sp>
        <p:sp>
          <p:nvSpPr>
            <p:cNvPr id="43" name="TextBox 43"/>
            <p:cNvSpPr txBox="1"/>
            <p:nvPr/>
          </p:nvSpPr>
          <p:spPr>
            <a:xfrm>
              <a:off x="9233916" y="4839652"/>
              <a:ext cx="1906253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免赔率 (Deductible) 联动：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9234297" y="5133499"/>
              <a:ext cx="163002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05791" indent="-105791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S_comp &lt; 40：免赔率 5%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9234297" y="5400199"/>
              <a:ext cx="1676923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05791" indent="-105791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40 ≤ S &lt; 70：免赔率 10%</a:t>
              </a: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9234297" y="5666899"/>
              <a:ext cx="136328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05791" indent="-105791">
                <a:buClr>
                  <a:srgbClr val="EF4444"/>
                </a:buClr>
                <a:buSzTx/>
                <a:buFontTx/>
                <a:buChar char="•"/>
              </a:pPr>
              <a:r>
                <a:rPr lang="zh-CN" sz="980" dirty="0">
                  <a:solidFill>
                    <a:srgbClr val="EF4444"/>
                  </a:solidFill>
                  <a:latin typeface="Segoe UI"/>
                  <a:ea typeface="Microsoft YaHei"/>
                  <a:cs typeface="Segoe UI"/>
                </a:rPr>
                <a:t>S ≥ 70：免赔率 20%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756050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自动化核保决策报告生成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91998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自动整合评分、质证过程与动态定价结论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850392" y="1521142"/>
            <a:ext cx="5142350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标准化 Markdown 核保决策报告输出示例 (Report Sample)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762000" y="1905000"/>
            <a:ext cx="10668000" cy="4095750"/>
            <a:chOff x="762000" y="1905000"/>
            <a:chExt cx="10668000" cy="4095750"/>
          </a:xfrm>
        </p:grpSpPr>
        <p:sp>
          <p:nvSpPr>
            <p:cNvPr id="7" name="Rectangle 7"/>
            <p:cNvSpPr/>
            <p:nvPr/>
          </p:nvSpPr>
          <p:spPr>
            <a:xfrm>
              <a:off x="762000" y="1905000"/>
              <a:ext cx="1066800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6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042797" y="2180749"/>
              <a:ext cx="6032401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chemeClr val="accent3"/>
                  </a:solidFill>
                  <a:latin typeface="Consolas"/>
                  <a:ea typeface="Consolas"/>
                  <a:cs typeface="Consolas"/>
                </a:rPr>
                <a:t>===================================================================================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183380" y="2390775"/>
              <a:ext cx="3651494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中国平安保险 · 科创企业核保决策报告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2797" y="2656999"/>
              <a:ext cx="6032401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980" dirty="0">
                  <a:solidFill>
                    <a:schemeClr val="accent3"/>
                  </a:solidFill>
                  <a:latin typeface="Consolas"/>
                  <a:ea typeface="Consolas"/>
                  <a:cs typeface="Consolas"/>
                </a:rPr>
                <a:t>===================================================================================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42416" y="2953702"/>
              <a:ext cx="631593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 xml:space="preserve">报告编号: RPT-20260913 | 被保企业: </a:t>
              </a:r>
              <a:r>
                <a:rPr lang="zh-CN" sz="105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寒武纪科技 (688256.SH)</a:t>
              </a: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 xml:space="preserve"> | 评估结论: </a:t>
              </a:r>
              <a:r>
                <a:rPr lang="zh-CN" sz="1050" b="1" dirty="0">
                  <a:solidFill>
                    <a:srgbClr val="EAB308"/>
                  </a:solidFill>
                  <a:latin typeface="Segoe UI"/>
                  <a:ea typeface="Microsoft YaHei"/>
                  <a:cs typeface="Segoe UI"/>
                </a:rPr>
                <a:t>【附条件承保】</a:t>
              </a:r>
            </a:p>
          </p:txBody>
        </p:sp>
        <p:sp>
          <p:nvSpPr>
            <p:cNvPr id="12" name="Line 12"/>
            <p:cNvSpPr/>
            <p:nvPr/>
          </p:nvSpPr>
          <p:spPr>
            <a:xfrm>
              <a:off x="1047750" y="3257550"/>
              <a:ext cx="10096500" cy="9525"/>
            </a:xfrm>
            <a:custGeom>
              <a:avLst/>
              <a:gdLst/>
              <a:ahLst/>
              <a:cxnLst/>
              <a:rect l="l" t="t" r="r" b="b"/>
              <a:pathLst>
                <a:path w="10096500" h="9525">
                  <a:moveTo>
                    <a:pt x="0" y="0"/>
                  </a:moveTo>
                  <a:lnTo>
                    <a:pt x="10096500" y="0"/>
                  </a:lnTo>
                </a:path>
              </a:pathLst>
            </a:custGeom>
            <a:noFill/>
            <a:ln w="9525">
              <a:solidFill>
                <a:schemeClr val="accent6"/>
              </a:solidFill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1042035" y="3450431"/>
              <a:ext cx="143624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一、六维评估得分：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2471166" y="3458528"/>
              <a:ext cx="513817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 xml:space="preserve">综合得分: </a:t>
              </a:r>
              <a:r>
                <a:rPr lang="zh-CN" sz="10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68分 (中高风险)</a:t>
              </a: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 xml:space="preserve"> | 算法合规: 75分 | 地缘政治: 82分 | 客户集中: 65分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042035" y="3898106"/>
              <a:ext cx="143624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二、质证审计意见：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232916" y="4172902"/>
              <a:ext cx="469825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[法务 Agent]: 上游 EDA 软件存在出口管制波及风险；算法备案已完成。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232916" y="4439602"/>
              <a:ext cx="481382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[财务 Agent]: 前两大客户占营收 82%，单点依赖高；资本化率 15% 合理。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232916" y="4706302"/>
              <a:ext cx="458510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[法官 Agent]: 技术壁垒高但上游断供风险显著，裁定【附条件承保】。</a:t>
              </a:r>
            </a:p>
          </p:txBody>
        </p:sp>
        <p:sp>
          <p:nvSpPr>
            <p:cNvPr id="19" name="Line 19"/>
            <p:cNvSpPr/>
            <p:nvPr/>
          </p:nvSpPr>
          <p:spPr>
            <a:xfrm>
              <a:off x="1047750" y="5010150"/>
              <a:ext cx="10096500" cy="9525"/>
            </a:xfrm>
            <a:custGeom>
              <a:avLst/>
              <a:gdLst/>
              <a:ahLst/>
              <a:cxnLst/>
              <a:rect l="l" t="t" r="r" b="b"/>
              <a:pathLst>
                <a:path w="10096500" h="9525">
                  <a:moveTo>
                    <a:pt x="0" y="0"/>
                  </a:moveTo>
                  <a:lnTo>
                    <a:pt x="10096500" y="0"/>
                  </a:lnTo>
                </a:path>
              </a:pathLst>
            </a:custGeom>
            <a:noFill/>
            <a:ln w="9525">
              <a:solidFill>
                <a:schemeClr val="accent6"/>
              </a:solidFill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1042035" y="5193506"/>
              <a:ext cx="143624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三、动态定价结论：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232916" y="5468302"/>
              <a:ext cx="525081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 xml:space="preserve">基础保费: ¥100,000 ➔ 动态调整保费: </a:t>
              </a:r>
              <a:r>
                <a:rPr lang="en-US" sz="1050" b="1" dirty="0">
                  <a:solidFill>
                    <a:srgbClr val="22C55E"/>
                  </a:solidFill>
                  <a:latin typeface="Segoe UI"/>
                  <a:ea typeface="Segoe UI"/>
                  <a:cs typeface="Segoe UI"/>
                </a:rPr>
                <a:t>¥168,750</a:t>
              </a:r>
              <a:r>
                <a:rPr lang="zh-CN" sz="10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 xml:space="preserve"> (风险乘数 1.35 | 免赔率 10%)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232916" y="5735002"/>
              <a:ext cx="497795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EAB30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EAB308"/>
                  </a:solidFill>
                  <a:latin typeface="Segoe UI"/>
                  <a:ea typeface="Microsoft YaHei"/>
                  <a:cs typeface="Segoe UI"/>
                </a:rPr>
                <a:t>特别约定: 90 天内提交 EDA 工具替代预案；故意违规引发断供不予理赔。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981999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金融级 Web 原型系统展示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435352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全流程交互与多智能体推演控制台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3"/>
            </a:solidFill>
          </a:ln>
        </p:spPr>
      </p:sp>
      <p:grpSp>
        <p:nvGrpSpPr>
          <p:cNvPr id="39" name="Group 39"/>
          <p:cNvGrpSpPr/>
          <p:nvPr/>
        </p:nvGrpSpPr>
        <p:grpSpPr>
          <a:xfrm>
            <a:off x="857250" y="1619250"/>
            <a:ext cx="10287000" cy="4333875"/>
            <a:chOff x="857250" y="1619250"/>
            <a:chExt cx="10287000" cy="4333875"/>
          </a:xfrm>
        </p:grpSpPr>
        <p:sp>
          <p:nvSpPr>
            <p:cNvPr id="6" name="Rectangle 6"/>
            <p:cNvSpPr/>
            <p:nvPr/>
          </p:nvSpPr>
          <p:spPr>
            <a:xfrm>
              <a:off x="857250" y="1619250"/>
              <a:ext cx="3238500" cy="2047875"/>
            </a:xfrm>
            <a:prstGeom prst="roundRect">
              <a:avLst>
                <a:gd name="adj" fmla="val 372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041273" y="1843564"/>
              <a:ext cx="182224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模块一：全景风控大屏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042416" y="2191702"/>
              <a:ext cx="182022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承保总数与拒保率实时统计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42416" y="2477452"/>
              <a:ext cx="1693012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高/中/低风险分布热力图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2416" y="2763202"/>
              <a:ext cx="1396175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行业风险与额度卡片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1047750" y="3124200"/>
              <a:ext cx="2857500" cy="400050"/>
            </a:xfrm>
            <a:prstGeom prst="roundRect">
              <a:avLst>
                <a:gd name="adj" fmla="val 9524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640403" y="3266599"/>
              <a:ext cx="167219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看得见：全局宏观风险调控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4381500" y="1619250"/>
              <a:ext cx="3238500" cy="2047875"/>
            </a:xfrm>
            <a:prstGeom prst="roundRect">
              <a:avLst>
                <a:gd name="adj" fmla="val 372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4565523" y="1843564"/>
              <a:ext cx="182224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模块二：六维风险透视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566666" y="2191702"/>
              <a:ext cx="1893303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企业六维风险 Plotly 雷达图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6666" y="2477452"/>
              <a:ext cx="16788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核心高管变动时间轴透视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6666" y="2763202"/>
              <a:ext cx="16788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资本化率与集中度明细表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4572000" y="3124200"/>
              <a:ext cx="2857500" cy="400050"/>
            </a:xfrm>
            <a:prstGeom prst="roundRect">
              <a:avLst>
                <a:gd name="adj" fmla="val 9524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5164653" y="3266599"/>
              <a:ext cx="167219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查得深：单体微观画像剖析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905750" y="1619250"/>
              <a:ext cx="3238500" cy="2047875"/>
            </a:xfrm>
            <a:prstGeom prst="roundRect">
              <a:avLst>
                <a:gd name="adj" fmla="val 3721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8089773" y="1843564"/>
              <a:ext cx="197603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️ 模块三：知识图谱交互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8090916" y="2191702"/>
              <a:ext cx="197324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NetworkX 动态拓扑网络绘制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90916" y="2477452"/>
              <a:ext cx="202078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BIS 实体清单受制裁节点高亮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090916" y="2763202"/>
              <a:ext cx="153752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断流风险传染路径广播</a:t>
              </a: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8096250" y="3124200"/>
              <a:ext cx="2857500" cy="400050"/>
            </a:xfrm>
            <a:prstGeom prst="roundRect">
              <a:avLst>
                <a:gd name="adj" fmla="val 9524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8758165" y="3266599"/>
              <a:ext cx="1533670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穿得透：产业链传染预警</a:t>
              </a:r>
            </a:p>
          </p:txBody>
        </p:sp>
        <p:sp>
          <p:nvSpPr>
            <p:cNvPr id="27" name="Rectangle 27"/>
            <p:cNvSpPr/>
            <p:nvPr/>
          </p:nvSpPr>
          <p:spPr>
            <a:xfrm>
              <a:off x="857250" y="3952875"/>
              <a:ext cx="495300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1041273" y="4177189"/>
              <a:ext cx="2949743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模块四：Multi-Agent 辩论推演终端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1042416" y="4534852"/>
              <a:ext cx="244252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流式输出专家 Reasoning 思维链过程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1042416" y="4820602"/>
              <a:ext cx="224428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实时展示三方评价背离与冲突卡片</a:t>
              </a:r>
            </a:p>
          </p:txBody>
        </p:sp>
        <p:sp>
          <p:nvSpPr>
            <p:cNvPr id="31" name="Rectangle 31"/>
            <p:cNvSpPr/>
            <p:nvPr/>
          </p:nvSpPr>
          <p:spPr>
            <a:xfrm>
              <a:off x="1047750" y="5191125"/>
              <a:ext cx="4572000" cy="400050"/>
            </a:xfrm>
            <a:prstGeom prst="roundRect">
              <a:avLst>
                <a:gd name="adj" fmla="val 9524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2202621" y="5333524"/>
              <a:ext cx="2262258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管得住：金融级 Explainable AI 展现</a:t>
              </a:r>
            </a:p>
          </p:txBody>
        </p:sp>
        <p:sp>
          <p:nvSpPr>
            <p:cNvPr id="33" name="Rectangle 33"/>
            <p:cNvSpPr/>
            <p:nvPr/>
          </p:nvSpPr>
          <p:spPr>
            <a:xfrm>
              <a:off x="6191250" y="3952875"/>
              <a:ext cx="495300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6375273" y="4177189"/>
              <a:ext cx="2365035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模块五：动态定价与智能核保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6376416" y="4534852"/>
              <a:ext cx="24845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基础保费 vs 风险调整保费实时计算器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6376416" y="4820602"/>
              <a:ext cx="274327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一键导出 Markdown 标准化核保决策报告</a:t>
              </a:r>
            </a:p>
          </p:txBody>
        </p:sp>
        <p:sp>
          <p:nvSpPr>
            <p:cNvPr id="37" name="Rectangle 37"/>
            <p:cNvSpPr/>
            <p:nvPr/>
          </p:nvSpPr>
          <p:spPr>
            <a:xfrm>
              <a:off x="6381750" y="5191125"/>
              <a:ext cx="4572000" cy="400050"/>
            </a:xfrm>
            <a:prstGeom prst="roundRect">
              <a:avLst>
                <a:gd name="adj" fmla="val 9524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38" name="TextBox 38"/>
            <p:cNvSpPr txBox="1"/>
            <p:nvPr/>
          </p:nvSpPr>
          <p:spPr>
            <a:xfrm>
              <a:off x="7693129" y="5333524"/>
              <a:ext cx="194924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降得下：中国平安主业商业闭环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4773778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课题研发与跨学科技术路线说明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423984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跨学科深度融合攻关：AI 软件工程 x 金融精算 x 经济法学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8" name="Group 28"/>
          <p:cNvGrpSpPr/>
          <p:nvPr/>
        </p:nvGrpSpPr>
        <p:grpSpPr>
          <a:xfrm>
            <a:off x="857250" y="1619250"/>
            <a:ext cx="10287000" cy="4143375"/>
            <a:chOff x="857250" y="1619250"/>
            <a:chExt cx="10287000" cy="4143375"/>
          </a:xfrm>
        </p:grpSpPr>
        <p:sp>
          <p:nvSpPr>
            <p:cNvPr id="6" name="Rectangle 6"/>
            <p:cNvSpPr/>
            <p:nvPr/>
          </p:nvSpPr>
          <p:spPr>
            <a:xfrm>
              <a:off x="857250" y="1619250"/>
              <a:ext cx="10287000" cy="809625"/>
            </a:xfrm>
            <a:prstGeom prst="roundRect">
              <a:avLst>
                <a:gd name="adj" fmla="val 9412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5380" y="1914525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课题研发与工程落地：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232404" y="1946910"/>
              <a:ext cx="1627632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全栈攻关与跨学科融合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6185916" y="1963102"/>
              <a:ext cx="326174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贯穿理论探索、量化算法推导与金融级原型全套落地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857250" y="2667000"/>
              <a:ext cx="4953000" cy="3095625"/>
            </a:xfrm>
            <a:prstGeom prst="roundRect">
              <a:avLst>
                <a:gd name="adj" fmla="val 2462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1" name="Rectangle 11"/>
            <p:cNvSpPr/>
            <p:nvPr/>
          </p:nvSpPr>
          <p:spPr>
            <a:xfrm>
              <a:off x="857250" y="2667000"/>
              <a:ext cx="495300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635414" y="2796064"/>
              <a:ext cx="3396673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AI 与软件工程实现 (计算机 / 数据科学)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42035" y="3288506"/>
              <a:ext cx="294662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Python 数据流水线与 DeepSeek API 封装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42035" y="3640931"/>
              <a:ext cx="305030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Multi-Agent 辩论质询逻辑与 Prompt 工程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042035" y="3993356"/>
              <a:ext cx="2563571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NetworkX 知识图谱算法与拓扑建图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042035" y="4345781"/>
              <a:ext cx="2505751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金融级 Web 原型界面全套工程开发</a:t>
              </a: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1047750" y="4857750"/>
              <a:ext cx="45720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1933422" y="5077778"/>
              <a:ext cx="280065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成果：交付完整代码仓库与 Web 交互原型</a:t>
              </a:r>
            </a:p>
          </p:txBody>
        </p:sp>
        <p:sp>
          <p:nvSpPr>
            <p:cNvPr id="19" name="Rectangle 19"/>
            <p:cNvSpPr/>
            <p:nvPr/>
          </p:nvSpPr>
          <p:spPr>
            <a:xfrm>
              <a:off x="6191250" y="2667000"/>
              <a:ext cx="4953000" cy="3095625"/>
            </a:xfrm>
            <a:prstGeom prst="roundRect">
              <a:avLst>
                <a:gd name="adj" fmla="val 2462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0" name="Rectangle 20"/>
            <p:cNvSpPr/>
            <p:nvPr/>
          </p:nvSpPr>
          <p:spPr>
            <a:xfrm>
              <a:off x="6191250" y="2667000"/>
              <a:ext cx="4953000" cy="428625"/>
            </a:xfrm>
            <a:prstGeom prst="roundRect">
              <a:avLst>
                <a:gd name="adj" fmla="val 17778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6815794" y="2796064"/>
              <a:ext cx="3703911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️ 金融精算与法律研究 (金融工程 / 经济法学)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6376035" y="3288506"/>
              <a:ext cx="239395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六维特有风险指标定义与量化推导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376035" y="3640931"/>
              <a:ext cx="2559802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中国平安“科创综合险”险种条款设计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6376035" y="3993356"/>
              <a:ext cx="239395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动态费率精算模型与调节系数推导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376035" y="4345781"/>
              <a:ext cx="254472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网信办算法备案与出口管制法规研究</a:t>
              </a: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6381750" y="4857750"/>
              <a:ext cx="45720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7400858" y="5077778"/>
              <a:ext cx="2533783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成果：完成高水平研究报告与精算方案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077566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场景扩展与应用前景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596896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辐射三大金融场景，具备极高通用性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850392" y="1521142"/>
            <a:ext cx="249442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22C55E"/>
                </a:solidFill>
                <a:latin typeface="+mn-lt"/>
                <a:ea typeface="+mn-ea"/>
                <a:cs typeface="+mn-cs"/>
              </a:rPr>
              <a:t>成果泛化与金融场景落地路线</a:t>
            </a:r>
          </a:p>
        </p:txBody>
      </p:sp>
      <p:grpSp>
        <p:nvGrpSpPr>
          <p:cNvPr id="43" name="Group 43"/>
          <p:cNvGrpSpPr/>
          <p:nvPr/>
        </p:nvGrpSpPr>
        <p:grpSpPr>
          <a:xfrm>
            <a:off x="857250" y="1952625"/>
            <a:ext cx="10287000" cy="4000500"/>
            <a:chOff x="857250" y="1952625"/>
            <a:chExt cx="10287000" cy="4000500"/>
          </a:xfrm>
        </p:grpSpPr>
        <p:sp>
          <p:nvSpPr>
            <p:cNvPr id="7" name="Rectangle 7"/>
            <p:cNvSpPr/>
            <p:nvPr/>
          </p:nvSpPr>
          <p:spPr>
            <a:xfrm>
              <a:off x="857250" y="1952625"/>
              <a:ext cx="3238500" cy="4000500"/>
            </a:xfrm>
            <a:prstGeom prst="roundRect">
              <a:avLst>
                <a:gd name="adj" fmla="val 235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8" name="Rectangle 8"/>
            <p:cNvSpPr/>
            <p:nvPr/>
          </p:nvSpPr>
          <p:spPr>
            <a:xfrm>
              <a:off x="857250" y="1952625"/>
              <a:ext cx="3238500" cy="457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1194472" y="2100739"/>
              <a:ext cx="256405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场景一：商业银行“科技贷”审查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1654" y="2632710"/>
              <a:ext cx="52105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痛点：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42416" y="2934652"/>
              <a:ext cx="255498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银行缺乏专利质押评估与技术甄别手段。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41654" y="3394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应用路线：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42416" y="3696652"/>
              <a:ext cx="182022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穿透评估专利技术颠覆风险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42416" y="3953828"/>
              <a:ext cx="16788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图谱预警供应链断供危机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042416" y="4211002"/>
              <a:ext cx="196157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辅助确定授信额度与优惠利率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1047750" y="4857750"/>
              <a:ext cx="2857500" cy="809625"/>
            </a:xfrm>
            <a:prstGeom prst="roundRect">
              <a:avLst>
                <a:gd name="adj" fmla="val 7059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1137666" y="5058728"/>
              <a:ext cx="179169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1"/>
                  </a:solidFill>
                  <a:latin typeface="Segoe UI"/>
                  <a:ea typeface="Microsoft YaHei"/>
                  <a:cs typeface="Segoe UI"/>
                </a:rPr>
                <a:t>赋能：降低科技贷坏账风险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138047" y="5323999"/>
              <a:ext cx="1342375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助力“既敢贷、又能控”</a:t>
              </a:r>
            </a:p>
          </p:txBody>
        </p:sp>
        <p:sp>
          <p:nvSpPr>
            <p:cNvPr id="19" name="Rectangle 19"/>
            <p:cNvSpPr/>
            <p:nvPr/>
          </p:nvSpPr>
          <p:spPr>
            <a:xfrm>
              <a:off x="4381500" y="1952625"/>
              <a:ext cx="3238500" cy="4000500"/>
            </a:xfrm>
            <a:prstGeom prst="roundRect">
              <a:avLst>
                <a:gd name="adj" fmla="val 235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0" name="Rectangle 20"/>
            <p:cNvSpPr/>
            <p:nvPr/>
          </p:nvSpPr>
          <p:spPr>
            <a:xfrm>
              <a:off x="4381500" y="1952625"/>
              <a:ext cx="3238500" cy="4572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4622624" y="2100739"/>
              <a:ext cx="2756252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场景二：硬科技 VC/PE 智能尽调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4565904" y="2632710"/>
              <a:ext cx="52105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痛点：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566666" y="2934652"/>
              <a:ext cx="227228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投资尽调周期长，算法合规感知慢。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4565904" y="3394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应用路线：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4566666" y="3696652"/>
              <a:ext cx="16788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识别研发资本化操纵隐患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4566666" y="3953828"/>
              <a:ext cx="167887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核心科学家履历图谱穿透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4566666" y="4211002"/>
              <a:ext cx="153752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自动生成投前风控报告</a:t>
              </a:r>
            </a:p>
          </p:txBody>
        </p:sp>
        <p:sp>
          <p:nvSpPr>
            <p:cNvPr id="28" name="Rectangle 28"/>
            <p:cNvSpPr/>
            <p:nvPr/>
          </p:nvSpPr>
          <p:spPr>
            <a:xfrm>
              <a:off x="4572000" y="4857750"/>
              <a:ext cx="2857500" cy="809625"/>
            </a:xfrm>
            <a:prstGeom prst="roundRect">
              <a:avLst>
                <a:gd name="adj" fmla="val 7059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4661916" y="5058728"/>
              <a:ext cx="194010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赋能：提升早期项目尽调效率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4662297" y="5323999"/>
              <a:ext cx="1461110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防范合规雷区与财务粉饰</a:t>
              </a:r>
            </a:p>
          </p:txBody>
        </p:sp>
        <p:sp>
          <p:nvSpPr>
            <p:cNvPr id="31" name="Rectangle 31"/>
            <p:cNvSpPr/>
            <p:nvPr/>
          </p:nvSpPr>
          <p:spPr>
            <a:xfrm>
              <a:off x="7905750" y="1952625"/>
              <a:ext cx="3238500" cy="4000500"/>
            </a:xfrm>
            <a:prstGeom prst="roundRect">
              <a:avLst>
                <a:gd name="adj" fmla="val 235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32" name="Rectangle 32"/>
            <p:cNvSpPr/>
            <p:nvPr/>
          </p:nvSpPr>
          <p:spPr>
            <a:xfrm>
              <a:off x="7905750" y="1952625"/>
              <a:ext cx="3238500" cy="457200"/>
            </a:xfrm>
            <a:prstGeom prst="roundRect">
              <a:avLst>
                <a:gd name="adj" fmla="val 16667"/>
              </a:avLst>
            </a:prstGeom>
            <a:solidFill>
              <a:srgbClr val="15803D"/>
            </a:solidFill>
            <a:ln>
              <a:noFill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8252018" y="2100739"/>
              <a:ext cx="2545964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场景三：再保险巨灾与累积风险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8090154" y="2632710"/>
              <a:ext cx="52105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痛点：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8090916" y="2934652"/>
              <a:ext cx="2413635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地缘冲突引发同行业多企业连带出险。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8090154" y="3394710"/>
              <a:ext cx="86029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应用路线：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8090916" y="3696652"/>
              <a:ext cx="189797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跨区域/跨产业累积暴露评估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8090916" y="3953828"/>
              <a:ext cx="196157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知识图谱测算巨灾连带赔付额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8090916" y="4211002"/>
              <a:ext cx="182022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优化再保险分保与风险对冲</a:t>
              </a: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8096250" y="4857750"/>
              <a:ext cx="2857500" cy="809625"/>
            </a:xfrm>
            <a:prstGeom prst="roundRect">
              <a:avLst>
                <a:gd name="adj" fmla="val 7059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8186166" y="5058728"/>
              <a:ext cx="194010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赋能：防范行业连带出险危机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8186547" y="5323999"/>
              <a:ext cx="132918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提升保险行业偿付能力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2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20000"/>
              </a:schemeClr>
            </a:solidFill>
          </a:ln>
        </p:spPr>
      </p:sp>
      <p:sp>
        <p:nvSpPr>
          <p:cNvPr id="3" name="Ellipse 3"/>
          <p:cNvSpPr/>
          <p:nvPr/>
        </p:nvSpPr>
        <p:spPr>
          <a:xfrm>
            <a:off x="2286000" y="-381000"/>
            <a:ext cx="7620000" cy="7620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sp>
        <p:nvSpPr>
          <p:cNvPr id="4" name="TextBox 4"/>
          <p:cNvSpPr txBox="1"/>
          <p:nvPr/>
        </p:nvSpPr>
        <p:spPr>
          <a:xfrm>
            <a:off x="5186439" y="2499360"/>
            <a:ext cx="1819123" cy="8191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42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谢谢！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667000" y="3762375"/>
            <a:ext cx="6858000" cy="857250"/>
            <a:chOff x="2667000" y="3762375"/>
            <a:chExt cx="6858000" cy="857250"/>
          </a:xfrm>
        </p:grpSpPr>
        <p:sp>
          <p:nvSpPr>
            <p:cNvPr id="5" name="Rectangle 5"/>
            <p:cNvSpPr/>
            <p:nvPr/>
          </p:nvSpPr>
          <p:spPr>
            <a:xfrm>
              <a:off x="2667000" y="3762375"/>
              <a:ext cx="6858000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3485891" y="4091940"/>
              <a:ext cx="5220218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8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科创企业特有风险识别与管理 (XH-202626)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1381354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汇报大纲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75844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研究报告与原型系统八大核心模块导航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53" name="Group 53"/>
          <p:cNvGrpSpPr/>
          <p:nvPr/>
        </p:nvGrpSpPr>
        <p:grpSpPr>
          <a:xfrm>
            <a:off x="571500" y="1333500"/>
            <a:ext cx="11001375" cy="4667250"/>
            <a:chOff x="571500" y="1333500"/>
            <a:chExt cx="11001375" cy="46672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257175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800481" y="1567815"/>
              <a:ext cx="29816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802005" y="1933575"/>
              <a:ext cx="149942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研究背景与局限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03910" y="2402681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科技金融战略需求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803910" y="2717006"/>
              <a:ext cx="164007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传统风控范式两大盲区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03910" y="3031331"/>
              <a:ext cx="148930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全链条闭环风控目标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3381375" y="1333500"/>
              <a:ext cx="257175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3610356" y="1567815"/>
              <a:ext cx="29816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611880" y="1933575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六维特有风险体系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613785" y="2402681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六大特有场景定义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613785" y="2717006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传统模型评估失灵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613785" y="3031331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多源数据量化提取</a:t>
              </a: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6191250" y="1333500"/>
              <a:ext cx="257175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6420231" y="1567815"/>
              <a:ext cx="29816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421755" y="1933575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系统整体架构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423660" y="2402681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四层联动架构设计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423660" y="2717006"/>
              <a:ext cx="148930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拓扑计算与图谱穿透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6423660" y="3031331"/>
              <a:ext cx="146263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DeepSeek 推理底座</a:t>
              </a:r>
            </a:p>
          </p:txBody>
        </p:sp>
        <p:sp>
          <p:nvSpPr>
            <p:cNvPr id="23" name="Rectangle 23"/>
            <p:cNvSpPr/>
            <p:nvPr/>
          </p:nvSpPr>
          <p:spPr>
            <a:xfrm>
              <a:off x="9001125" y="1333500"/>
              <a:ext cx="257175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9230106" y="1567815"/>
              <a:ext cx="29816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8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9231630" y="1933575"/>
              <a:ext cx="174137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Multi-Agent 辩论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9233535" y="2402681"/>
              <a:ext cx="148930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三专家节点交叉质问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9233535" y="2717006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自动冲突判定规则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9233535" y="3031331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法官一票否决机制</a:t>
              </a: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571500" y="3762375"/>
              <a:ext cx="257175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3"/>
              </a:solidFill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800481" y="3996690"/>
              <a:ext cx="29816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8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802005" y="4362450"/>
              <a:ext cx="149942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供应链知识图谱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803910" y="4831556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异构图谱本体设计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803910" y="5145881"/>
              <a:ext cx="139883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BFS 风险传染算法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803910" y="5460206"/>
              <a:ext cx="16776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BIS 实体清单地缘穿透</a:t>
              </a:r>
            </a:p>
          </p:txBody>
        </p:sp>
        <p:sp>
          <p:nvSpPr>
            <p:cNvPr id="35" name="Rectangle 35"/>
            <p:cNvSpPr/>
            <p:nvPr/>
          </p:nvSpPr>
          <p:spPr>
            <a:xfrm>
              <a:off x="3381375" y="3762375"/>
              <a:ext cx="257175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3610356" y="3996690"/>
              <a:ext cx="29816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3611880" y="436245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平安主业动态定价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3613785" y="4831556"/>
              <a:ext cx="148930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科创综合险三大产品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3613785" y="5145881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动态费率精算模型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3613785" y="5460206"/>
              <a:ext cx="148930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自动化核保报告输出</a:t>
              </a:r>
            </a:p>
          </p:txBody>
        </p:sp>
        <p:sp>
          <p:nvSpPr>
            <p:cNvPr id="41" name="Rectangle 41"/>
            <p:cNvSpPr/>
            <p:nvPr/>
          </p:nvSpPr>
          <p:spPr>
            <a:xfrm>
              <a:off x="6191250" y="3762375"/>
              <a:ext cx="257175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42" name="TextBox 42"/>
            <p:cNvSpPr txBox="1"/>
            <p:nvPr/>
          </p:nvSpPr>
          <p:spPr>
            <a:xfrm>
              <a:off x="6420231" y="3996690"/>
              <a:ext cx="29816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07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6421755" y="436245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原型系统功能演示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6423660" y="4831556"/>
              <a:ext cx="1077092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Web 全景大屏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6423660" y="5145881"/>
              <a:ext cx="133852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沉浸式辩论控制台</a:t>
              </a: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6423660" y="5460206"/>
              <a:ext cx="148930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交互式图谱与定价器</a:t>
              </a:r>
            </a:p>
          </p:txBody>
        </p:sp>
        <p:sp>
          <p:nvSpPr>
            <p:cNvPr id="47" name="Rectangle 47"/>
            <p:cNvSpPr/>
            <p:nvPr/>
          </p:nvSpPr>
          <p:spPr>
            <a:xfrm>
              <a:off x="9001125" y="3762375"/>
              <a:ext cx="257175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48" name="TextBox 48"/>
            <p:cNvSpPr txBox="1"/>
            <p:nvPr/>
          </p:nvSpPr>
          <p:spPr>
            <a:xfrm>
              <a:off x="9230106" y="3996690"/>
              <a:ext cx="29816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08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9231630" y="4362450"/>
              <a:ext cx="192347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课题研发与应用前景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9233535" y="4831556"/>
              <a:ext cx="164007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跨学科能力与工程落地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9233535" y="5145881"/>
              <a:ext cx="157223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科技贷/尽调场景扩展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9233535" y="5460206"/>
              <a:ext cx="118775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总结与研究展望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756050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研究背景与传统风控局限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435352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科技金融战略与传统风控范式失灵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5334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6" name="Rectangle 6"/>
          <p:cNvSpPr/>
          <p:nvPr/>
        </p:nvSpPr>
        <p:spPr>
          <a:xfrm>
            <a:off x="762000" y="1571625"/>
            <a:ext cx="1714500" cy="304800"/>
          </a:xfrm>
          <a:prstGeom prst="roundRect">
            <a:avLst>
              <a:gd name="adj" fmla="val 12500"/>
            </a:avLst>
          </a:prstGeom>
          <a:solidFill>
            <a:srgbClr val="1E3A8A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946033" y="1658302"/>
            <a:ext cx="1346435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国家战略与产业诉求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52856" y="2044065"/>
            <a:ext cx="3605776" cy="3520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8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科技金融列为“五篇大文章”之首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762000" y="2571750"/>
            <a:ext cx="4762500" cy="1095375"/>
            <a:chOff x="762000" y="2571750"/>
            <a:chExt cx="4762500" cy="1095375"/>
          </a:xfrm>
        </p:grpSpPr>
        <p:sp>
          <p:nvSpPr>
            <p:cNvPr id="9" name="Rectangle 9"/>
            <p:cNvSpPr/>
            <p:nvPr/>
          </p:nvSpPr>
          <p:spPr>
            <a:xfrm>
              <a:off x="762000" y="2571750"/>
              <a:ext cx="2286000" cy="1095375"/>
            </a:xfrm>
            <a:prstGeom prst="roundRect">
              <a:avLst>
                <a:gd name="adj" fmla="val 6957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945642" y="2807018"/>
              <a:ext cx="115865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技术密集度高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946785" y="3164681"/>
              <a:ext cx="136840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研发周期长、迭代快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946785" y="3383756"/>
              <a:ext cx="121762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技术颠覆风险极强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3238500" y="2571750"/>
              <a:ext cx="2286000" cy="1095375"/>
            </a:xfrm>
            <a:prstGeom prst="roundRect">
              <a:avLst>
                <a:gd name="adj" fmla="val 6957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3422142" y="2807018"/>
              <a:ext cx="1349483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轻资产属性突出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423285" y="3164681"/>
              <a:ext cx="121762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缺乏传统抵质押物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423285" y="3383756"/>
              <a:ext cx="151917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核心资产为专利与人才</a:t>
              </a:r>
            </a:p>
          </p:txBody>
        </p:sp>
      </p:grpSp>
      <p:sp>
        <p:nvSpPr>
          <p:cNvPr id="18" name="Rectangle 18"/>
          <p:cNvSpPr/>
          <p:nvPr/>
        </p:nvSpPr>
        <p:spPr>
          <a:xfrm>
            <a:off x="762000" y="4000500"/>
            <a:ext cx="4762500" cy="1809750"/>
          </a:xfrm>
          <a:prstGeom prst="roundRect">
            <a:avLst>
              <a:gd name="adj" fmla="val 4211"/>
            </a:avLst>
          </a:prstGeom>
          <a:solidFill>
            <a:srgbClr val="0F2942"/>
          </a:solidFill>
          <a:ln w="14288">
            <a:solidFill>
              <a:schemeClr val="accent1"/>
            </a:solidFill>
          </a:ln>
        </p:spPr>
      </p:sp>
      <p:sp>
        <p:nvSpPr>
          <p:cNvPr id="19" name="TextBox 19"/>
          <p:cNvSpPr txBox="1"/>
          <p:nvPr/>
        </p:nvSpPr>
        <p:spPr>
          <a:xfrm>
            <a:off x="946404" y="4204335"/>
            <a:ext cx="1538783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金融机构核心痛点：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41832" y="4488180"/>
            <a:ext cx="3613065" cy="41071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10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“不敢投、不敢贷、不敢保”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46785" y="5022056"/>
            <a:ext cx="2243176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20904" indent="-120904">
              <a:buClr>
                <a:srgbClr val="CBD5E1"/>
              </a:buClr>
              <a:buSzTx/>
              <a:buFontTx/>
              <a:buChar char="•"/>
            </a:pPr>
            <a:r>
              <a:rPr lang="zh-CN" sz="112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缺乏非标准化科创风控评估工具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46785" y="5307806"/>
            <a:ext cx="2092401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20904" indent="-120904">
              <a:buClr>
                <a:srgbClr val="CBD5E1"/>
              </a:buClr>
              <a:buSzTx/>
              <a:buFontTx/>
              <a:buChar char="•"/>
            </a:pPr>
            <a:r>
              <a:rPr lang="zh-CN" sz="112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无法覆盖全生命周期特有风险</a:t>
            </a:r>
          </a:p>
        </p:txBody>
      </p:sp>
      <p:sp>
        <p:nvSpPr>
          <p:cNvPr id="23" name="Rectangle 23"/>
          <p:cNvSpPr/>
          <p:nvPr/>
        </p:nvSpPr>
        <p:spPr>
          <a:xfrm>
            <a:off x="6286500" y="1333500"/>
            <a:ext cx="5334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sp>
        <p:nvSpPr>
          <p:cNvPr id="24" name="Rectangle 24"/>
          <p:cNvSpPr/>
          <p:nvPr/>
        </p:nvSpPr>
        <p:spPr>
          <a:xfrm>
            <a:off x="6477000" y="1571625"/>
            <a:ext cx="1714500" cy="304800"/>
          </a:xfrm>
          <a:prstGeom prst="roundRect">
            <a:avLst>
              <a:gd name="adj" fmla="val 12500"/>
            </a:avLst>
          </a:prstGeom>
          <a:solidFill>
            <a:srgbClr val="451A03"/>
          </a:solidFill>
          <a:ln>
            <a:noFill/>
          </a:ln>
        </p:spPr>
      </p:sp>
      <p:sp>
        <p:nvSpPr>
          <p:cNvPr id="25" name="TextBox 25"/>
          <p:cNvSpPr txBox="1"/>
          <p:nvPr/>
        </p:nvSpPr>
        <p:spPr>
          <a:xfrm>
            <a:off x="6735242" y="1658302"/>
            <a:ext cx="1198016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传统风控失效原因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467856" y="2044065"/>
            <a:ext cx="3580333" cy="3520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8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传统评估模型的两大结构性盲区</a:t>
            </a:r>
          </a:p>
        </p:txBody>
      </p:sp>
      <p:sp>
        <p:nvSpPr>
          <p:cNvPr id="27" name="Rectangle 27"/>
          <p:cNvSpPr/>
          <p:nvPr/>
        </p:nvSpPr>
        <p:spPr>
          <a:xfrm>
            <a:off x="6477000" y="2619375"/>
            <a:ext cx="4953000" cy="1571625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9525">
            <a:solidFill>
              <a:srgbClr val="EF4444"/>
            </a:solidFill>
          </a:ln>
        </p:spPr>
      </p:sp>
      <p:sp>
        <p:nvSpPr>
          <p:cNvPr id="28" name="TextBox 28"/>
          <p:cNvSpPr txBox="1"/>
          <p:nvPr/>
        </p:nvSpPr>
        <p:spPr>
          <a:xfrm>
            <a:off x="6660642" y="2807018"/>
            <a:ext cx="2685250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EF4444"/>
                </a:solidFill>
                <a:latin typeface="+mn-lt"/>
                <a:ea typeface="+mn-ea"/>
                <a:cs typeface="+mn-cs"/>
              </a:rPr>
              <a:t>盲区一：静态财务指标错位失真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6661785" y="3193256"/>
            <a:ext cx="3055650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20904" indent="-120904">
              <a:buClr>
                <a:srgbClr val="CBD5E1"/>
              </a:buClr>
              <a:buSzTx/>
              <a:buFontTx/>
              <a:buChar char="•"/>
            </a:pPr>
            <a:r>
              <a:rPr lang="zh-CN" sz="112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过度依赖 EBITDA、负债率等静态财务指标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661785" y="3479006"/>
            <a:ext cx="2695499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20904" indent="-120904">
              <a:buClr>
                <a:srgbClr val="CBD5E1"/>
              </a:buClr>
              <a:buSzTx/>
              <a:buFontTx/>
              <a:buChar char="•"/>
            </a:pPr>
            <a:r>
              <a:rPr lang="zh-CN" sz="112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科创企业研发投入巨大，早期持续亏损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661785" y="3831431"/>
            <a:ext cx="2702753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0" b="1" dirty="0">
                <a:solidFill>
                  <a:srgbClr val="EAB308"/>
                </a:solidFill>
                <a:latin typeface="Segoe UI"/>
                <a:ea typeface="Microsoft YaHei"/>
                <a:cs typeface="Segoe UI"/>
              </a:rPr>
              <a:t>财务指标滞后，无法预测未来生存能力</a:t>
            </a:r>
          </a:p>
        </p:txBody>
      </p:sp>
      <p:sp>
        <p:nvSpPr>
          <p:cNvPr id="32" name="Rectangle 32"/>
          <p:cNvSpPr/>
          <p:nvPr/>
        </p:nvSpPr>
        <p:spPr>
          <a:xfrm>
            <a:off x="6477000" y="4381500"/>
            <a:ext cx="4953000" cy="1571625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9525">
            <a:solidFill>
              <a:srgbClr val="EF4444"/>
            </a:solidFill>
          </a:ln>
        </p:spPr>
      </p:sp>
      <p:sp>
        <p:nvSpPr>
          <p:cNvPr id="33" name="TextBox 33"/>
          <p:cNvSpPr txBox="1"/>
          <p:nvPr/>
        </p:nvSpPr>
        <p:spPr>
          <a:xfrm>
            <a:off x="6660642" y="4569142"/>
            <a:ext cx="306689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EF4444"/>
                </a:solidFill>
                <a:latin typeface="+mn-lt"/>
                <a:ea typeface="+mn-ea"/>
                <a:cs typeface="+mn-cs"/>
              </a:rPr>
              <a:t>盲区二：非结构化隐蔽风险无法捕获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661785" y="4955381"/>
            <a:ext cx="2695499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20904" indent="-120904">
              <a:buClr>
                <a:srgbClr val="CBD5E1"/>
              </a:buClr>
              <a:buSzTx/>
              <a:buFontTx/>
              <a:buChar char="•"/>
            </a:pPr>
            <a:r>
              <a:rPr lang="zh-CN" sz="112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风险深藏于公告、算法备案与制裁清单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6661785" y="5241131"/>
            <a:ext cx="2846273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20904" indent="-120904">
              <a:buClr>
                <a:srgbClr val="CBD5E1"/>
              </a:buClr>
              <a:buSzTx/>
              <a:buFontTx/>
              <a:buChar char="•"/>
            </a:pPr>
            <a:r>
              <a:rPr lang="zh-CN" sz="112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高维非结构化文本传统规则引擎无法识别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661785" y="5593556"/>
            <a:ext cx="2702753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0" b="1" dirty="0">
                <a:solidFill>
                  <a:srgbClr val="EAB308"/>
                </a:solidFill>
                <a:latin typeface="Segoe UI"/>
                <a:ea typeface="Microsoft YaHei"/>
                <a:cs typeface="Segoe UI"/>
              </a:rPr>
              <a:t>缺乏深层语义理解与关联拓扑穿透能力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416808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全链条闭环研究路线图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3743858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实现'看得见、管得住、查得透、降得下'四阶段闭环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285875"/>
            <a:ext cx="11049000" cy="809625"/>
          </a:xfrm>
          <a:prstGeom prst="roundRect">
            <a:avLst>
              <a:gd name="adj" fmla="val 9412"/>
            </a:avLst>
          </a:prstGeom>
          <a:solidFill>
            <a:schemeClr val="accent5"/>
          </a:solidFill>
          <a:ln w="19050">
            <a:solidFill>
              <a:schemeClr val="accent1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4105170" y="1441132"/>
            <a:ext cx="3981660" cy="32270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6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研究目标：构建中国式科技金融新范式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624785" y="1794510"/>
            <a:ext cx="694243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200" dirty="0">
                <a:solidFill>
                  <a:srgbClr val="F8FAFC"/>
                </a:solidFill>
                <a:latin typeface="Segoe UI"/>
                <a:ea typeface="Microsoft YaHei"/>
                <a:cs typeface="Segoe UI"/>
              </a:rPr>
              <a:t>融合大模型、知识图谱与精算定价，打通“数据感知 ➔ 智能研判 ➔ 图谱穿透 ➔ 金融赋能”全流程</a:t>
            </a:r>
          </a:p>
        </p:txBody>
      </p:sp>
      <p:grpSp>
        <p:nvGrpSpPr>
          <p:cNvPr id="67" name="Group 67"/>
          <p:cNvGrpSpPr/>
          <p:nvPr/>
        </p:nvGrpSpPr>
        <p:grpSpPr>
          <a:xfrm>
            <a:off x="571500" y="2333625"/>
            <a:ext cx="11049000" cy="3810000"/>
            <a:chOff x="571500" y="2333625"/>
            <a:chExt cx="11049000" cy="3810000"/>
          </a:xfrm>
        </p:grpSpPr>
        <p:sp>
          <p:nvSpPr>
            <p:cNvPr id="8" name="Rectangle 8"/>
            <p:cNvSpPr/>
            <p:nvPr/>
          </p:nvSpPr>
          <p:spPr>
            <a:xfrm>
              <a:off x="571500" y="2333625"/>
              <a:ext cx="2381250" cy="3810000"/>
            </a:xfrm>
            <a:prstGeom prst="roundRect">
              <a:avLst>
                <a:gd name="adj" fmla="val 3200"/>
              </a:avLst>
            </a:prstGeom>
            <a:solidFill>
              <a:schemeClr val="lt2"/>
            </a:solidFill>
            <a:ln w="19050">
              <a:solidFill>
                <a:schemeClr val="accent1"/>
              </a:solidFill>
            </a:ln>
          </p:spPr>
        </p:sp>
        <p:sp>
          <p:nvSpPr>
            <p:cNvPr id="9" name="Rectangle 9"/>
            <p:cNvSpPr/>
            <p:nvPr/>
          </p:nvSpPr>
          <p:spPr>
            <a:xfrm>
              <a:off x="571500" y="2333625"/>
              <a:ext cx="23812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991972" y="2454592"/>
              <a:ext cx="154030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阶段一：数据感知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54380" y="2933700"/>
              <a:ext cx="125559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️ 看得见风险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714375" y="3381375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972668" y="3526631"/>
              <a:ext cx="157891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AKShare 财务因子抽取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714375" y="3905250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1019607" y="4050506"/>
              <a:ext cx="148503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巨潮 PDF 长文本解析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714375" y="4429125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1143071" y="4574381"/>
              <a:ext cx="123810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BIS 实体清单抓取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714375" y="4953000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1077925" y="5098256"/>
              <a:ext cx="136840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网信办算法备案对接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14375" y="5524500"/>
              <a:ext cx="2095500" cy="428625"/>
            </a:xfrm>
            <a:prstGeom prst="roundRect">
              <a:avLst>
                <a:gd name="adj" fmla="val 13333"/>
              </a:avLst>
            </a:prstGeom>
            <a:solidFill>
              <a:srgbClr val="1E3A8A"/>
            </a:solidFill>
            <a:ln>
              <a:noFill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1163117" y="5668328"/>
              <a:ext cx="119801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多源异构抽取引擎</a:t>
              </a:r>
            </a:p>
          </p:txBody>
        </p:sp>
        <p:sp>
          <p:nvSpPr>
            <p:cNvPr id="22" name="Freeform 22"/>
            <p:cNvSpPr/>
            <p:nvPr/>
          </p:nvSpPr>
          <p:spPr>
            <a:xfrm>
              <a:off x="3000375" y="4238625"/>
              <a:ext cx="381000" cy="9525"/>
            </a:xfrm>
            <a:custGeom>
              <a:avLst/>
              <a:gdLst/>
              <a:ahLst/>
              <a:cxnLst/>
              <a:rect l="l" t="t" r="r" b="b"/>
              <a:pathLst>
                <a:path w="381000" h="9525">
                  <a:moveTo>
                    <a:pt x="0" y="0"/>
                  </a:moveTo>
                  <a:lnTo>
                    <a:pt x="381000" y="0"/>
                  </a:lnTo>
                </a:path>
              </a:pathLst>
            </a:custGeom>
            <a:solidFill>
              <a:srgbClr val="000000"/>
            </a:solidFill>
            <a:ln w="28575">
              <a:solidFill>
                <a:schemeClr val="accent1"/>
              </a:solidFill>
              <a:tailEnd type="triangle" w="lg" len="lg"/>
            </a:ln>
          </p:spPr>
        </p:sp>
        <p:sp>
          <p:nvSpPr>
            <p:cNvPr id="23" name="Rectangle 23"/>
            <p:cNvSpPr/>
            <p:nvPr/>
          </p:nvSpPr>
          <p:spPr>
            <a:xfrm>
              <a:off x="3429000" y="2333625"/>
              <a:ext cx="2381250" cy="3810000"/>
            </a:xfrm>
            <a:prstGeom prst="roundRect">
              <a:avLst>
                <a:gd name="adj" fmla="val 3200"/>
              </a:avLst>
            </a:prstGeom>
            <a:solidFill>
              <a:schemeClr val="lt2"/>
            </a:solidFill>
            <a:ln w="19050">
              <a:solidFill>
                <a:schemeClr val="accent2"/>
              </a:solidFill>
            </a:ln>
          </p:spPr>
        </p:sp>
        <p:sp>
          <p:nvSpPr>
            <p:cNvPr id="24" name="Rectangle 24"/>
            <p:cNvSpPr/>
            <p:nvPr/>
          </p:nvSpPr>
          <p:spPr>
            <a:xfrm>
              <a:off x="3429000" y="2333625"/>
              <a:ext cx="2381250" cy="428625"/>
            </a:xfrm>
            <a:prstGeom prst="roundRect">
              <a:avLst>
                <a:gd name="adj" fmla="val 17778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3849472" y="2454592"/>
              <a:ext cx="154030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阶段二：智能研判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3611880" y="2933700"/>
              <a:ext cx="125559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️ 管得住过程</a:t>
              </a:r>
            </a:p>
          </p:txBody>
        </p:sp>
        <p:sp>
          <p:nvSpPr>
            <p:cNvPr id="27" name="Rectangle 27"/>
            <p:cNvSpPr/>
            <p:nvPr/>
          </p:nvSpPr>
          <p:spPr>
            <a:xfrm>
              <a:off x="3571875" y="3381375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4076413" y="3526631"/>
              <a:ext cx="1086423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法务风控 Agent</a:t>
              </a: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3571875" y="3905250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4076413" y="4050506"/>
              <a:ext cx="1086423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技术风控 Agent</a:t>
              </a:r>
            </a:p>
          </p:txBody>
        </p:sp>
        <p:sp>
          <p:nvSpPr>
            <p:cNvPr id="31" name="Rectangle 31"/>
            <p:cNvSpPr/>
            <p:nvPr/>
          </p:nvSpPr>
          <p:spPr>
            <a:xfrm>
              <a:off x="3571875" y="4429125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4076413" y="4574381"/>
              <a:ext cx="1086423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财务风控 Agent</a:t>
              </a:r>
            </a:p>
          </p:txBody>
        </p:sp>
        <p:sp>
          <p:nvSpPr>
            <p:cNvPr id="33" name="Rectangle 33"/>
            <p:cNvSpPr/>
            <p:nvPr/>
          </p:nvSpPr>
          <p:spPr>
            <a:xfrm>
              <a:off x="3571875" y="4953000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3935425" y="5098256"/>
              <a:ext cx="136840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法官裁决与冲突消除</a:t>
              </a:r>
            </a:p>
          </p:txBody>
        </p:sp>
        <p:sp>
          <p:nvSpPr>
            <p:cNvPr id="35" name="Rectangle 35"/>
            <p:cNvSpPr/>
            <p:nvPr/>
          </p:nvSpPr>
          <p:spPr>
            <a:xfrm>
              <a:off x="3571875" y="5524500"/>
              <a:ext cx="2095500" cy="428625"/>
            </a:xfrm>
            <a:prstGeom prst="roundRect">
              <a:avLst>
                <a:gd name="adj" fmla="val 13333"/>
              </a:avLst>
            </a:prstGeom>
            <a:solidFill>
              <a:srgbClr val="451A03"/>
            </a:solidFill>
            <a:ln>
              <a:noFill/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3959534" y="5668328"/>
              <a:ext cx="1320182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DeepSeek 推理底座</a:t>
              </a:r>
            </a:p>
          </p:txBody>
        </p:sp>
        <p:sp>
          <p:nvSpPr>
            <p:cNvPr id="37" name="Freeform 37"/>
            <p:cNvSpPr/>
            <p:nvPr/>
          </p:nvSpPr>
          <p:spPr>
            <a:xfrm>
              <a:off x="5857875" y="4238625"/>
              <a:ext cx="381000" cy="9525"/>
            </a:xfrm>
            <a:custGeom>
              <a:avLst/>
              <a:gdLst/>
              <a:ahLst/>
              <a:cxnLst/>
              <a:rect l="l" t="t" r="r" b="b"/>
              <a:pathLst>
                <a:path w="381000" h="9525">
                  <a:moveTo>
                    <a:pt x="0" y="0"/>
                  </a:moveTo>
                  <a:lnTo>
                    <a:pt x="381000" y="0"/>
                  </a:lnTo>
                </a:path>
              </a:pathLst>
            </a:custGeom>
            <a:solidFill>
              <a:srgbClr val="000000"/>
            </a:solidFill>
            <a:ln w="28575">
              <a:solidFill>
                <a:schemeClr val="accent2"/>
              </a:solidFill>
              <a:tailEnd type="triangle" w="lg" len="lg"/>
            </a:ln>
          </p:spPr>
        </p:sp>
        <p:sp>
          <p:nvSpPr>
            <p:cNvPr id="38" name="Rectangle 38"/>
            <p:cNvSpPr/>
            <p:nvPr/>
          </p:nvSpPr>
          <p:spPr>
            <a:xfrm>
              <a:off x="6286500" y="2333625"/>
              <a:ext cx="2381250" cy="3810000"/>
            </a:xfrm>
            <a:prstGeom prst="roundRect">
              <a:avLst>
                <a:gd name="adj" fmla="val 3200"/>
              </a:avLst>
            </a:prstGeom>
            <a:solidFill>
              <a:schemeClr val="lt2"/>
            </a:solidFill>
            <a:ln w="19050">
              <a:solidFill>
                <a:schemeClr val="accent3"/>
              </a:solidFill>
            </a:ln>
          </p:spPr>
        </p:sp>
        <p:sp>
          <p:nvSpPr>
            <p:cNvPr id="39" name="Rectangle 39"/>
            <p:cNvSpPr/>
            <p:nvPr/>
          </p:nvSpPr>
          <p:spPr>
            <a:xfrm>
              <a:off x="6286500" y="2333625"/>
              <a:ext cx="23812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40" name="TextBox 40"/>
            <p:cNvSpPr txBox="1"/>
            <p:nvPr/>
          </p:nvSpPr>
          <p:spPr>
            <a:xfrm>
              <a:off x="6706972" y="2454592"/>
              <a:ext cx="154030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阶段三：图谱穿透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6469380" y="2933700"/>
              <a:ext cx="107537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查得透关联</a:t>
              </a:r>
            </a:p>
          </p:txBody>
        </p:sp>
        <p:sp>
          <p:nvSpPr>
            <p:cNvPr id="42" name="Rectangle 42"/>
            <p:cNvSpPr/>
            <p:nvPr/>
          </p:nvSpPr>
          <p:spPr>
            <a:xfrm>
              <a:off x="6429375" y="3381375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43" name="TextBox 43"/>
            <p:cNvSpPr txBox="1"/>
            <p:nvPr/>
          </p:nvSpPr>
          <p:spPr>
            <a:xfrm>
              <a:off x="6868312" y="3526631"/>
              <a:ext cx="121762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异构图谱本体构建</a:t>
              </a:r>
            </a:p>
          </p:txBody>
        </p:sp>
        <p:sp>
          <p:nvSpPr>
            <p:cNvPr id="44" name="Rectangle 44"/>
            <p:cNvSpPr/>
            <p:nvPr/>
          </p:nvSpPr>
          <p:spPr>
            <a:xfrm>
              <a:off x="6429375" y="3905250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45" name="TextBox 45"/>
            <p:cNvSpPr txBox="1"/>
            <p:nvPr/>
          </p:nvSpPr>
          <p:spPr>
            <a:xfrm>
              <a:off x="6838158" y="4050506"/>
              <a:ext cx="127793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BFS 广度优先传染</a:t>
              </a:r>
            </a:p>
          </p:txBody>
        </p:sp>
        <p:sp>
          <p:nvSpPr>
            <p:cNvPr id="46" name="Rectangle 46"/>
            <p:cNvSpPr/>
            <p:nvPr/>
          </p:nvSpPr>
          <p:spPr>
            <a:xfrm>
              <a:off x="6429375" y="4429125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47" name="TextBox 47"/>
            <p:cNvSpPr txBox="1"/>
            <p:nvPr/>
          </p:nvSpPr>
          <p:spPr>
            <a:xfrm>
              <a:off x="6943700" y="4574381"/>
              <a:ext cx="1066851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二三级制裁追溯</a:t>
              </a:r>
            </a:p>
          </p:txBody>
        </p:sp>
        <p:sp>
          <p:nvSpPr>
            <p:cNvPr id="48" name="Rectangle 48"/>
            <p:cNvSpPr/>
            <p:nvPr/>
          </p:nvSpPr>
          <p:spPr>
            <a:xfrm>
              <a:off x="6429375" y="4953000"/>
              <a:ext cx="209550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49" name="TextBox 49"/>
            <p:cNvSpPr txBox="1"/>
            <p:nvPr/>
          </p:nvSpPr>
          <p:spPr>
            <a:xfrm>
              <a:off x="6792925" y="5098256"/>
              <a:ext cx="136840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毫秒级断供波及预警</a:t>
              </a:r>
            </a:p>
          </p:txBody>
        </p:sp>
        <p:sp>
          <p:nvSpPr>
            <p:cNvPr id="50" name="Rectangle 50"/>
            <p:cNvSpPr/>
            <p:nvPr/>
          </p:nvSpPr>
          <p:spPr>
            <a:xfrm>
              <a:off x="6429375" y="5524500"/>
              <a:ext cx="2095500" cy="428625"/>
            </a:xfrm>
            <a:prstGeom prst="roundRect">
              <a:avLst>
                <a:gd name="adj" fmla="val 13333"/>
              </a:avLst>
            </a:prstGeom>
            <a:solidFill>
              <a:srgbClr val="0E7490"/>
            </a:solidFill>
            <a:ln>
              <a:noFill/>
            </a:ln>
          </p:spPr>
        </p:sp>
        <p:sp>
          <p:nvSpPr>
            <p:cNvPr id="51" name="TextBox 51"/>
            <p:cNvSpPr txBox="1"/>
            <p:nvPr/>
          </p:nvSpPr>
          <p:spPr>
            <a:xfrm>
              <a:off x="6801982" y="5668328"/>
              <a:ext cx="1350285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NetworkX 拓扑引擎</a:t>
              </a:r>
            </a:p>
          </p:txBody>
        </p:sp>
        <p:sp>
          <p:nvSpPr>
            <p:cNvPr id="52" name="Freeform 52"/>
            <p:cNvSpPr/>
            <p:nvPr/>
          </p:nvSpPr>
          <p:spPr>
            <a:xfrm>
              <a:off x="8715375" y="4238625"/>
              <a:ext cx="381000" cy="9525"/>
            </a:xfrm>
            <a:custGeom>
              <a:avLst/>
              <a:gdLst/>
              <a:ahLst/>
              <a:cxnLst/>
              <a:rect l="l" t="t" r="r" b="b"/>
              <a:pathLst>
                <a:path w="381000" h="9525">
                  <a:moveTo>
                    <a:pt x="0" y="0"/>
                  </a:moveTo>
                  <a:lnTo>
                    <a:pt x="381000" y="0"/>
                  </a:lnTo>
                </a:path>
              </a:pathLst>
            </a:custGeom>
            <a:solidFill>
              <a:srgbClr val="000000"/>
            </a:solidFill>
            <a:ln w="28575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53" name="Rectangle 53"/>
            <p:cNvSpPr/>
            <p:nvPr/>
          </p:nvSpPr>
          <p:spPr>
            <a:xfrm>
              <a:off x="9144000" y="2333625"/>
              <a:ext cx="2476500" cy="3810000"/>
            </a:xfrm>
            <a:prstGeom prst="roundRect">
              <a:avLst>
                <a:gd name="adj" fmla="val 3077"/>
              </a:avLst>
            </a:prstGeom>
            <a:solidFill>
              <a:schemeClr val="lt2"/>
            </a:solidFill>
            <a:ln w="19050">
              <a:solidFill>
                <a:srgbClr val="22C55E"/>
              </a:solidFill>
            </a:ln>
          </p:spPr>
        </p:sp>
        <p:sp>
          <p:nvSpPr>
            <p:cNvPr id="54" name="Rectangle 54"/>
            <p:cNvSpPr/>
            <p:nvPr/>
          </p:nvSpPr>
          <p:spPr>
            <a:xfrm>
              <a:off x="9144000" y="2333625"/>
              <a:ext cx="2476500" cy="428625"/>
            </a:xfrm>
            <a:prstGeom prst="roundRect">
              <a:avLst>
                <a:gd name="adj" fmla="val 17778"/>
              </a:avLst>
            </a:prstGeom>
            <a:solidFill>
              <a:srgbClr val="15803D"/>
            </a:solidFill>
            <a:ln>
              <a:noFill/>
            </a:ln>
          </p:spPr>
        </p:sp>
        <p:sp>
          <p:nvSpPr>
            <p:cNvPr id="55" name="TextBox 55"/>
            <p:cNvSpPr txBox="1"/>
            <p:nvPr/>
          </p:nvSpPr>
          <p:spPr>
            <a:xfrm>
              <a:off x="9612097" y="2454592"/>
              <a:ext cx="154030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阶段四：金融赋能</a:t>
              </a:r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9326880" y="2933700"/>
              <a:ext cx="125559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️ 降得下损失</a:t>
              </a:r>
            </a:p>
          </p:txBody>
        </p:sp>
        <p:sp>
          <p:nvSpPr>
            <p:cNvPr id="57" name="Rectangle 57"/>
            <p:cNvSpPr/>
            <p:nvPr/>
          </p:nvSpPr>
          <p:spPr>
            <a:xfrm>
              <a:off x="9286875" y="3381375"/>
              <a:ext cx="219075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58" name="TextBox 58"/>
            <p:cNvSpPr txBox="1"/>
            <p:nvPr/>
          </p:nvSpPr>
          <p:spPr>
            <a:xfrm>
              <a:off x="9698050" y="3526631"/>
              <a:ext cx="136840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科创综合险三大产品</a:t>
              </a:r>
            </a:p>
          </p:txBody>
        </p:sp>
        <p:sp>
          <p:nvSpPr>
            <p:cNvPr id="59" name="Rectangle 59"/>
            <p:cNvSpPr/>
            <p:nvPr/>
          </p:nvSpPr>
          <p:spPr>
            <a:xfrm>
              <a:off x="9286875" y="3905250"/>
              <a:ext cx="219075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60" name="TextBox 60"/>
            <p:cNvSpPr txBox="1"/>
            <p:nvPr/>
          </p:nvSpPr>
          <p:spPr>
            <a:xfrm>
              <a:off x="9773437" y="4050506"/>
              <a:ext cx="121762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动态费率精算模型</a:t>
              </a:r>
            </a:p>
          </p:txBody>
        </p:sp>
        <p:sp>
          <p:nvSpPr>
            <p:cNvPr id="61" name="Rectangle 61"/>
            <p:cNvSpPr/>
            <p:nvPr/>
          </p:nvSpPr>
          <p:spPr>
            <a:xfrm>
              <a:off x="9286875" y="4429125"/>
              <a:ext cx="219075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62" name="TextBox 62"/>
            <p:cNvSpPr txBox="1"/>
            <p:nvPr/>
          </p:nvSpPr>
          <p:spPr>
            <a:xfrm>
              <a:off x="9685658" y="4574381"/>
              <a:ext cx="139318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Markdown 核保报告</a:t>
              </a:r>
            </a:p>
          </p:txBody>
        </p:sp>
        <p:sp>
          <p:nvSpPr>
            <p:cNvPr id="63" name="Rectangle 63"/>
            <p:cNvSpPr/>
            <p:nvPr/>
          </p:nvSpPr>
          <p:spPr>
            <a:xfrm>
              <a:off x="9286875" y="4953000"/>
              <a:ext cx="2190750" cy="428625"/>
            </a:xfrm>
            <a:prstGeom prst="roundRect">
              <a:avLst>
                <a:gd name="adj" fmla="val 17778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64" name="TextBox 64"/>
            <p:cNvSpPr txBox="1"/>
            <p:nvPr/>
          </p:nvSpPr>
          <p:spPr>
            <a:xfrm>
              <a:off x="9904156" y="5098256"/>
              <a:ext cx="95618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Web 金融大屏</a:t>
              </a:r>
            </a:p>
          </p:txBody>
        </p:sp>
        <p:sp>
          <p:nvSpPr>
            <p:cNvPr id="65" name="Rectangle 65"/>
            <p:cNvSpPr/>
            <p:nvPr/>
          </p:nvSpPr>
          <p:spPr>
            <a:xfrm>
              <a:off x="9286875" y="5524500"/>
              <a:ext cx="2190750" cy="428625"/>
            </a:xfrm>
            <a:prstGeom prst="roundRect">
              <a:avLst>
                <a:gd name="adj" fmla="val 13333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66" name="TextBox 66"/>
            <p:cNvSpPr txBox="1"/>
            <p:nvPr/>
          </p:nvSpPr>
          <p:spPr>
            <a:xfrm>
              <a:off x="9783242" y="5668328"/>
              <a:ext cx="119801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平安核保终端闭环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4095293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科创企业六维特有风险体系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3081528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突破传统财务指标局限，精准定义六大场景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47" name="Group 47"/>
          <p:cNvGrpSpPr/>
          <p:nvPr/>
        </p:nvGrpSpPr>
        <p:grpSpPr>
          <a:xfrm>
            <a:off x="571500" y="1333500"/>
            <a:ext cx="10858500" cy="4667250"/>
            <a:chOff x="571500" y="1333500"/>
            <a:chExt cx="10858500" cy="46672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54761" y="1560671"/>
              <a:ext cx="242309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4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维度一：技术路线颠覆风险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56285" y="1974056"/>
              <a:ext cx="239395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含义：主流路线被颠覆性技术替代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56666" y="2286952"/>
              <a:ext cx="224428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盲区：传统财报无法预判技术失效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762000" y="2714625"/>
              <a:ext cx="3048000" cy="619125"/>
            </a:xfrm>
            <a:prstGeom prst="roundRect">
              <a:avLst>
                <a:gd name="adj" fmla="val 9231"/>
              </a:avLst>
            </a:prstGeom>
            <a:solidFill>
              <a:schemeClr val="accent5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851916" y="2858452"/>
              <a:ext cx="149485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量化：竞品专利重合度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52297" y="3076099"/>
              <a:ext cx="1837103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+ 替代技术文献分布余弦相似度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428625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4469511" y="1560671"/>
              <a:ext cx="253349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4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‍维度二：核心人员流失风险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4471035" y="1974056"/>
              <a:ext cx="2792791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含义：领军科学家/CTO 离职引发中断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471416" y="2286952"/>
              <a:ext cx="224428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盲区：账面无法体现人力资本价值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4476750" y="2714625"/>
              <a:ext cx="3048000" cy="619125"/>
            </a:xfrm>
            <a:prstGeom prst="roundRect">
              <a:avLst>
                <a:gd name="adj" fmla="val 9231"/>
              </a:avLst>
            </a:prstGeom>
            <a:solidFill>
              <a:schemeClr val="accent5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4566666" y="2858452"/>
              <a:ext cx="1346435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量化：年报高管变动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567047" y="3076099"/>
              <a:ext cx="185689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+ 股权解禁周期 + 劳务仲裁记录</a:t>
              </a:r>
            </a:p>
          </p:txBody>
        </p:sp>
        <p:sp>
          <p:nvSpPr>
            <p:cNvPr id="19" name="Rectangle 19"/>
            <p:cNvSpPr/>
            <p:nvPr/>
          </p:nvSpPr>
          <p:spPr>
            <a:xfrm>
              <a:off x="80010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8184261" y="1560671"/>
              <a:ext cx="262381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42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维度三：算法与数据合规风险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185785" y="1974056"/>
              <a:ext cx="239395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含义：未完成算法备案或数据下架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8186166" y="2286952"/>
              <a:ext cx="224428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盲区：传统合规审查缺乏算法治理</a:t>
              </a:r>
            </a:p>
          </p:txBody>
        </p:sp>
        <p:sp>
          <p:nvSpPr>
            <p:cNvPr id="23" name="Rectangle 23"/>
            <p:cNvSpPr/>
            <p:nvPr/>
          </p:nvSpPr>
          <p:spPr>
            <a:xfrm>
              <a:off x="8191500" y="2714625"/>
              <a:ext cx="3048000" cy="619125"/>
            </a:xfrm>
            <a:prstGeom prst="roundRect">
              <a:avLst>
                <a:gd name="adj" fmla="val 9231"/>
              </a:avLst>
            </a:prstGeom>
            <a:solidFill>
              <a:schemeClr val="accent5"/>
            </a:solidFill>
            <a:ln>
              <a:noFill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8281416" y="2858452"/>
              <a:ext cx="179169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量化：网信办深度合成备案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8281797" y="3076099"/>
              <a:ext cx="1573248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+ 算法漏洞及数据出境评估</a:t>
              </a: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5715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754761" y="3989546"/>
              <a:ext cx="262381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42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维度四：地缘政治与出口管制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56285" y="4402931"/>
              <a:ext cx="254472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含义：被列入实体清单导致多级断供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56666" y="4715828"/>
              <a:ext cx="224428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盲区：单体审查无法感知二级依赖</a:t>
              </a:r>
            </a:p>
          </p:txBody>
        </p:sp>
        <p:sp>
          <p:nvSpPr>
            <p:cNvPr id="30" name="Rectangle 30"/>
            <p:cNvSpPr/>
            <p:nvPr/>
          </p:nvSpPr>
          <p:spPr>
            <a:xfrm>
              <a:off x="762000" y="5143500"/>
              <a:ext cx="3048000" cy="619125"/>
            </a:xfrm>
            <a:prstGeom prst="roundRect">
              <a:avLst>
                <a:gd name="adj" fmla="val 9231"/>
              </a:avLst>
            </a:prstGeom>
            <a:solidFill>
              <a:schemeClr val="accent5"/>
            </a:solidFill>
            <a:ln>
              <a:noFill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851916" y="5287328"/>
              <a:ext cx="1346435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量化：知识图谱穿透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852297" y="5504974"/>
              <a:ext cx="1933560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+ 2-3 级上游 BIS 实体清单状态</a:t>
              </a:r>
            </a:p>
          </p:txBody>
        </p:sp>
        <p:sp>
          <p:nvSpPr>
            <p:cNvPr id="33" name="Rectangle 33"/>
            <p:cNvSpPr/>
            <p:nvPr/>
          </p:nvSpPr>
          <p:spPr>
            <a:xfrm>
              <a:off x="428625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4469511" y="3989546"/>
              <a:ext cx="262381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4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维度五：研发资本化操纵风险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4471035" y="4402931"/>
              <a:ext cx="254472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含义：研发支出虚假资本化粉饰利润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4471416" y="4715828"/>
              <a:ext cx="196157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盲区：忽视会计政策异动漏洞</a:t>
              </a:r>
            </a:p>
          </p:txBody>
        </p:sp>
        <p:sp>
          <p:nvSpPr>
            <p:cNvPr id="37" name="Rectangle 37"/>
            <p:cNvSpPr/>
            <p:nvPr/>
          </p:nvSpPr>
          <p:spPr>
            <a:xfrm>
              <a:off x="4476750" y="5143500"/>
              <a:ext cx="3048000" cy="619125"/>
            </a:xfrm>
            <a:prstGeom prst="roundRect">
              <a:avLst>
                <a:gd name="adj" fmla="val 9231"/>
              </a:avLst>
            </a:prstGeom>
            <a:solidFill>
              <a:schemeClr val="accent5"/>
            </a:solidFill>
            <a:ln>
              <a:noFill/>
            </a:ln>
          </p:spPr>
        </p:sp>
        <p:sp>
          <p:nvSpPr>
            <p:cNvPr id="38" name="TextBox 38"/>
            <p:cNvSpPr txBox="1"/>
            <p:nvPr/>
          </p:nvSpPr>
          <p:spPr>
            <a:xfrm>
              <a:off x="4566666" y="5287328"/>
              <a:ext cx="1643272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量化：研发资本化率跳变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4567047" y="5504974"/>
              <a:ext cx="1850296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+ 同行均值偏离度 (&gt;20% 警示)</a:t>
              </a: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80010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8184261" y="3989546"/>
              <a:ext cx="253349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42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维度六：客户/供应商集中度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8185785" y="4402931"/>
              <a:ext cx="254472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含义：依赖单一大客户引发单点故障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8186166" y="4715828"/>
              <a:ext cx="224428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13348" indent="-113348">
                <a:buClr>
                  <a:srgbClr val="94A3B8"/>
                </a:buClr>
                <a:buSzTx/>
                <a:buFontTx/>
                <a:buChar char="•"/>
              </a:pPr>
              <a:r>
                <a:rPr lang="zh-CN" sz="105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盲区：孤立看主体，缺乏关联评估</a:t>
              </a:r>
            </a:p>
          </p:txBody>
        </p:sp>
        <p:sp>
          <p:nvSpPr>
            <p:cNvPr id="44" name="Rectangle 44"/>
            <p:cNvSpPr/>
            <p:nvPr/>
          </p:nvSpPr>
          <p:spPr>
            <a:xfrm>
              <a:off x="8191500" y="5143500"/>
              <a:ext cx="3048000" cy="619125"/>
            </a:xfrm>
            <a:prstGeom prst="roundRect">
              <a:avLst>
                <a:gd name="adj" fmla="val 9231"/>
              </a:avLst>
            </a:prstGeom>
            <a:solidFill>
              <a:schemeClr val="accent5"/>
            </a:solidFill>
            <a:ln>
              <a:noFill/>
            </a:ln>
          </p:spPr>
        </p:sp>
        <p:sp>
          <p:nvSpPr>
            <p:cNvPr id="45" name="TextBox 45"/>
            <p:cNvSpPr txBox="1"/>
            <p:nvPr/>
          </p:nvSpPr>
          <p:spPr>
            <a:xfrm>
              <a:off x="8281416" y="5287328"/>
              <a:ext cx="1531818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量化：HHI 集中度指数</a:t>
              </a: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8281797" y="5504974"/>
              <a:ext cx="2114151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+ 前五大客户营收占比 (&gt;80% 触发)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756050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六维风险量化与计算路径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2273808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多源数据抽取与精细化量化指标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476250" y="1238250"/>
            <a:ext cx="11239500" cy="5143500"/>
          </a:xfrm>
          <a:prstGeom prst="roundRect">
            <a:avLst>
              <a:gd name="adj" fmla="val 1481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6" name="Rectangle 6"/>
          <p:cNvSpPr/>
          <p:nvPr/>
        </p:nvSpPr>
        <p:spPr>
          <a:xfrm>
            <a:off x="476250" y="1238250"/>
            <a:ext cx="11239500" cy="476250"/>
          </a:xfrm>
          <a:prstGeom prst="roundRect">
            <a:avLst>
              <a:gd name="adj" fmla="val 16000"/>
            </a:avLst>
          </a:prstGeom>
          <a:solidFill>
            <a:schemeClr val="accent5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8497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风险维度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45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量化指标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12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数据来源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64509" y="1397318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判定与计算模型</a:t>
            </a:r>
          </a:p>
        </p:txBody>
      </p:sp>
      <p:sp>
        <p:nvSpPr>
          <p:cNvPr id="11" name="Line 11"/>
          <p:cNvSpPr/>
          <p:nvPr/>
        </p:nvSpPr>
        <p:spPr>
          <a:xfrm>
            <a:off x="476250" y="1714500"/>
            <a:ext cx="11239500" cy="9525"/>
          </a:xfrm>
          <a:custGeom>
            <a:avLst/>
            <a:gdLst/>
            <a:ahLst/>
            <a:cxnLst/>
            <a:rect l="l" t="t" r="r" b="b"/>
            <a:pathLst>
              <a:path w="11239500" h="9525">
                <a:moveTo>
                  <a:pt x="0" y="0"/>
                </a:moveTo>
                <a:lnTo>
                  <a:pt x="112395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12" name="TextBox 12"/>
          <p:cNvSpPr txBox="1"/>
          <p:nvPr/>
        </p:nvSpPr>
        <p:spPr>
          <a:xfrm>
            <a:off x="707517" y="19973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技术路线颠覆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279523" y="2005489"/>
            <a:ext cx="176193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竞品重合度 / 专利增速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946904" y="2013585"/>
            <a:ext cx="1394765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巨潮 PDF / 专利库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327773" y="2005489"/>
            <a:ext cx="2957525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DeepSeek 语义 + 专利分布余弦相似度</a:t>
            </a:r>
          </a:p>
        </p:txBody>
      </p:sp>
      <p:sp>
        <p:nvSpPr>
          <p:cNvPr id="16" name="Line 16"/>
          <p:cNvSpPr/>
          <p:nvPr/>
        </p:nvSpPr>
        <p:spPr>
          <a:xfrm>
            <a:off x="714375" y="24003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17" name="TextBox 17"/>
          <p:cNvSpPr txBox="1"/>
          <p:nvPr/>
        </p:nvSpPr>
        <p:spPr>
          <a:xfrm>
            <a:off x="707517" y="26831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核心人员流失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279523" y="2691289"/>
            <a:ext cx="170617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CTO 离职 / 高管变动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946904" y="2699385"/>
            <a:ext cx="149032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巨潮公告 / 高管变更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327773" y="2691289"/>
            <a:ext cx="273485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NLP 提取核心名单异动，直接扣分</a:t>
            </a:r>
          </a:p>
        </p:txBody>
      </p:sp>
      <p:sp>
        <p:nvSpPr>
          <p:cNvPr id="21" name="Line 21"/>
          <p:cNvSpPr/>
          <p:nvPr/>
        </p:nvSpPr>
        <p:spPr>
          <a:xfrm>
            <a:off x="714375" y="30861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2" name="TextBox 22"/>
          <p:cNvSpPr txBox="1"/>
          <p:nvPr/>
        </p:nvSpPr>
        <p:spPr>
          <a:xfrm>
            <a:off x="707517" y="33689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算法与数据合规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279523" y="3377089"/>
            <a:ext cx="1934251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深度合成备案 / 出境评估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946904" y="3385185"/>
            <a:ext cx="130454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网信办算法备案库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27773" y="3377089"/>
            <a:ext cx="3088752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备案库比对，未备案直接触发一票否决</a:t>
            </a:r>
          </a:p>
        </p:txBody>
      </p:sp>
      <p:sp>
        <p:nvSpPr>
          <p:cNvPr id="26" name="Line 26"/>
          <p:cNvSpPr/>
          <p:nvPr/>
        </p:nvSpPr>
        <p:spPr>
          <a:xfrm>
            <a:off x="714375" y="37719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7" name="TextBox 27"/>
          <p:cNvSpPr txBox="1"/>
          <p:nvPr/>
        </p:nvSpPr>
        <p:spPr>
          <a:xfrm>
            <a:off x="707517" y="40547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地缘与出口管制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79523" y="4062889"/>
            <a:ext cx="2106564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实体清单波及 / 供应链断供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946904" y="4070985"/>
            <a:ext cx="1863329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美国 BIS List / 海关关单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327773" y="4062889"/>
            <a:ext cx="328958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BFS 图谱传染算法计算指数 I_contagion</a:t>
            </a:r>
          </a:p>
        </p:txBody>
      </p:sp>
      <p:sp>
        <p:nvSpPr>
          <p:cNvPr id="31" name="Line 31"/>
          <p:cNvSpPr/>
          <p:nvPr/>
        </p:nvSpPr>
        <p:spPr>
          <a:xfrm>
            <a:off x="714375" y="44577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2" name="TextBox 32"/>
          <p:cNvSpPr txBox="1"/>
          <p:nvPr/>
        </p:nvSpPr>
        <p:spPr>
          <a:xfrm>
            <a:off x="707517" y="47405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研发资本化操纵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279523" y="4748689"/>
            <a:ext cx="158962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资本化率 / 同行偏离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946904" y="4756785"/>
            <a:ext cx="136071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AKShare 财报明细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327773" y="4748689"/>
            <a:ext cx="309736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资本化率 &gt; 40% 且 偏离均值 &gt; 20% 警示</a:t>
            </a:r>
          </a:p>
        </p:txBody>
      </p:sp>
      <p:sp>
        <p:nvSpPr>
          <p:cNvPr id="36" name="Line 36"/>
          <p:cNvSpPr/>
          <p:nvPr/>
        </p:nvSpPr>
        <p:spPr>
          <a:xfrm>
            <a:off x="714375" y="51435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7" name="TextBox 37"/>
          <p:cNvSpPr txBox="1"/>
          <p:nvPr/>
        </p:nvSpPr>
        <p:spPr>
          <a:xfrm>
            <a:off x="707517" y="5426392"/>
            <a:ext cx="145443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客户/供应商集中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279523" y="5434489"/>
            <a:ext cx="198838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前五大集中度 / HHI 指数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946904" y="5442585"/>
            <a:ext cx="1526177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AKShare 集中度数据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327773" y="5434489"/>
            <a:ext cx="282166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前五大营收占比 &gt; 80% 触发惩罚系数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2399081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系统整体架构图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4503115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四层架构：数据采集 ➔ 知识图谱 ➔ 辩论研判 ➔ 平安主业闭环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66" name="Group 66"/>
          <p:cNvGrpSpPr/>
          <p:nvPr/>
        </p:nvGrpSpPr>
        <p:grpSpPr>
          <a:xfrm>
            <a:off x="571500" y="1285875"/>
            <a:ext cx="11049000" cy="4905375"/>
            <a:chOff x="571500" y="1285875"/>
            <a:chExt cx="11049000" cy="4905375"/>
          </a:xfrm>
        </p:grpSpPr>
        <p:sp>
          <p:nvSpPr>
            <p:cNvPr id="5" name="Rectangle 5"/>
            <p:cNvSpPr/>
            <p:nvPr/>
          </p:nvSpPr>
          <p:spPr>
            <a:xfrm>
              <a:off x="571500" y="1285875"/>
              <a:ext cx="11049000" cy="1047750"/>
            </a:xfrm>
            <a:prstGeom prst="roundRect">
              <a:avLst>
                <a:gd name="adj" fmla="val 7273"/>
              </a:avLst>
            </a:prstGeom>
            <a:solidFill>
              <a:schemeClr val="lt2"/>
            </a:solidFill>
            <a:ln w="19050">
              <a:solidFill>
                <a:schemeClr val="accent1"/>
              </a:solidFill>
            </a:ln>
          </p:spPr>
        </p:sp>
        <p:sp>
          <p:nvSpPr>
            <p:cNvPr id="6" name="Rectangle 6"/>
            <p:cNvSpPr/>
            <p:nvPr/>
          </p:nvSpPr>
          <p:spPr>
            <a:xfrm>
              <a:off x="571500" y="1285875"/>
              <a:ext cx="2095500" cy="1047750"/>
            </a:xfrm>
            <a:prstGeom prst="roundRect">
              <a:avLst>
                <a:gd name="adj" fmla="val 7273"/>
              </a:avLst>
            </a:prstGeom>
            <a:solidFill>
              <a:srgbClr val="1E3A8A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762405" y="1605439"/>
              <a:ext cx="1713689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1. 数据采集与抽取层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014026" y="1894999"/>
              <a:ext cx="121044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(多源异构信息感知)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2857500" y="1428750"/>
              <a:ext cx="2000250" cy="762000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3397671" y="1593056"/>
              <a:ext cx="91990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-US" sz="1120" b="1" dirty="0">
                  <a:solidFill>
                    <a:srgbClr val="F8FAFC"/>
                  </a:solidFill>
                  <a:latin typeface="Segoe UI"/>
                  <a:ea typeface="Segoe UI"/>
                  <a:cs typeface="Segoe UI"/>
                </a:rPr>
                <a:t>AKShare API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186438" y="1847374"/>
              <a:ext cx="1342375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财务/集中度/资本化率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5048250" y="1428750"/>
              <a:ext cx="2000250" cy="762000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5352654" y="1593056"/>
              <a:ext cx="1391442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巨潮资讯 PDF 解析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5443151" y="1847374"/>
              <a:ext cx="121044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高管异动/诉讼/路线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7239000" y="1428750"/>
              <a:ext cx="2000250" cy="762000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601950" y="1593056"/>
              <a:ext cx="1274351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BIS / 网信办备案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40498" y="1847374"/>
              <a:ext cx="119725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实体清单与算法备案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9429750" y="1428750"/>
              <a:ext cx="2047875" cy="762000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 w="9525">
              <a:solidFill>
                <a:schemeClr val="accent1"/>
              </a:solidFill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9968271" y="1593056"/>
              <a:ext cx="96130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信息抽取引擎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795069" y="1847374"/>
              <a:ext cx="1307713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DeepSeek 结构化抽取</a:t>
              </a:r>
            </a:p>
          </p:txBody>
        </p:sp>
        <p:sp>
          <p:nvSpPr>
            <p:cNvPr id="21" name="Freeform 21"/>
            <p:cNvSpPr/>
            <p:nvPr/>
          </p:nvSpPr>
          <p:spPr>
            <a:xfrm>
              <a:off x="6096000" y="2333625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0"/>
                  </a:moveTo>
                  <a:lnTo>
                    <a:pt x="0" y="190500"/>
                  </a:lnTo>
                </a:path>
              </a:pathLst>
            </a:custGeom>
            <a:solidFill>
              <a:srgbClr val="000000"/>
            </a:solidFill>
            <a:ln w="28575">
              <a:solidFill>
                <a:schemeClr val="accent1"/>
              </a:solidFill>
              <a:tailEnd type="triangle" w="lg" len="lg"/>
            </a:ln>
          </p:spPr>
        </p:sp>
        <p:sp>
          <p:nvSpPr>
            <p:cNvPr id="22" name="Rectangle 22"/>
            <p:cNvSpPr/>
            <p:nvPr/>
          </p:nvSpPr>
          <p:spPr>
            <a:xfrm>
              <a:off x="571500" y="2524125"/>
              <a:ext cx="11049000" cy="1047750"/>
            </a:xfrm>
            <a:prstGeom prst="roundRect">
              <a:avLst>
                <a:gd name="adj" fmla="val 7273"/>
              </a:avLst>
            </a:prstGeom>
            <a:solidFill>
              <a:schemeClr val="lt2"/>
            </a:solidFill>
            <a:ln w="19050">
              <a:solidFill>
                <a:schemeClr val="accent3"/>
              </a:solidFill>
            </a:ln>
          </p:spPr>
        </p:sp>
        <p:sp>
          <p:nvSpPr>
            <p:cNvPr id="23" name="Rectangle 23"/>
            <p:cNvSpPr/>
            <p:nvPr/>
          </p:nvSpPr>
          <p:spPr>
            <a:xfrm>
              <a:off x="571500" y="2524125"/>
              <a:ext cx="2095500" cy="1047750"/>
            </a:xfrm>
            <a:prstGeom prst="roundRect">
              <a:avLst>
                <a:gd name="adj" fmla="val 7273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762405" y="2843689"/>
              <a:ext cx="1713689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2. 供应链知识图谱层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945324" y="3133249"/>
              <a:ext cx="1347851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(NetworkX 拓扑引擎)</a:t>
              </a: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2857500" y="2667000"/>
              <a:ext cx="2667000" cy="762000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3552033" y="2831306"/>
              <a:ext cx="127793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异构图谱本体构建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3364798" y="3085624"/>
              <a:ext cx="1652405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企业 / 供应商 / 客户 / 人员</a:t>
              </a: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5715000" y="2667000"/>
              <a:ext cx="2667000" cy="762000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6488689" y="2831306"/>
              <a:ext cx="1119622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加权有向边关系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6166228" y="3085624"/>
              <a:ext cx="1764543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供货份额 / 替代性 / 收入占比</a:t>
              </a:r>
            </a:p>
          </p:txBody>
        </p:sp>
        <p:sp>
          <p:nvSpPr>
            <p:cNvPr id="32" name="Rectangle 32"/>
            <p:cNvSpPr/>
            <p:nvPr/>
          </p:nvSpPr>
          <p:spPr>
            <a:xfrm>
              <a:off x="8572500" y="2667000"/>
              <a:ext cx="2905125" cy="762000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 w="9525">
              <a:solidFill>
                <a:schemeClr val="accent3"/>
              </a:solidFill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9065304" y="2831306"/>
              <a:ext cx="1909993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广度优先 (BFS) 传染算法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9223781" y="3085624"/>
              <a:ext cx="159303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二三级供应商制裁毫秒预警</a:t>
              </a:r>
            </a:p>
          </p:txBody>
        </p:sp>
        <p:sp>
          <p:nvSpPr>
            <p:cNvPr id="35" name="Freeform 35"/>
            <p:cNvSpPr/>
            <p:nvPr/>
          </p:nvSpPr>
          <p:spPr>
            <a:xfrm>
              <a:off x="6096000" y="3571875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0"/>
                  </a:moveTo>
                  <a:lnTo>
                    <a:pt x="0" y="190500"/>
                  </a:lnTo>
                </a:path>
              </a:pathLst>
            </a:custGeom>
            <a:solidFill>
              <a:srgbClr val="000000"/>
            </a:solidFill>
            <a:ln w="28575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36" name="Rectangle 36"/>
            <p:cNvSpPr/>
            <p:nvPr/>
          </p:nvSpPr>
          <p:spPr>
            <a:xfrm>
              <a:off x="571500" y="3762375"/>
              <a:ext cx="11049000" cy="1143000"/>
            </a:xfrm>
            <a:prstGeom prst="roundRect">
              <a:avLst>
                <a:gd name="adj" fmla="val 6667"/>
              </a:avLst>
            </a:prstGeom>
            <a:solidFill>
              <a:schemeClr val="lt2"/>
            </a:solidFill>
            <a:ln w="19050">
              <a:solidFill>
                <a:schemeClr val="accent2"/>
              </a:solidFill>
            </a:ln>
          </p:spPr>
        </p:sp>
        <p:sp>
          <p:nvSpPr>
            <p:cNvPr id="37" name="Rectangle 37"/>
            <p:cNvSpPr/>
            <p:nvPr/>
          </p:nvSpPr>
          <p:spPr>
            <a:xfrm>
              <a:off x="571500" y="3762375"/>
              <a:ext cx="2095500" cy="1143000"/>
            </a:xfrm>
            <a:prstGeom prst="roundRect">
              <a:avLst>
                <a:gd name="adj" fmla="val 6667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8" name="TextBox 38"/>
            <p:cNvSpPr txBox="1"/>
            <p:nvPr/>
          </p:nvSpPr>
          <p:spPr>
            <a:xfrm>
              <a:off x="852870" y="4100989"/>
              <a:ext cx="1532760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3. 智能研判辩论层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1023436" y="4390549"/>
              <a:ext cx="119162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-US" sz="980" dirty="0">
                  <a:solidFill>
                    <a:srgbClr val="F8FAFC"/>
                  </a:solidFill>
                  <a:latin typeface="Segoe UI"/>
                  <a:ea typeface="Segoe UI"/>
                  <a:cs typeface="Segoe UI"/>
                </a:rPr>
                <a:t>(DeepSeek Engine)</a:t>
              </a: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2857500" y="3905250"/>
              <a:ext cx="2000250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3219494" y="4069556"/>
              <a:ext cx="1276262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chemeClr val="accent1"/>
                  </a:solidFill>
                  <a:latin typeface="Segoe UI"/>
                  <a:ea typeface="Microsoft YaHei"/>
                  <a:cs typeface="Segoe UI"/>
                </a:rPr>
                <a:t>‍️ 法务风控 Agent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3249103" y="4371499"/>
              <a:ext cx="121704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算法备案 / 地缘制裁</a:t>
              </a:r>
            </a:p>
          </p:txBody>
        </p:sp>
        <p:sp>
          <p:nvSpPr>
            <p:cNvPr id="43" name="Rectangle 43"/>
            <p:cNvSpPr/>
            <p:nvPr/>
          </p:nvSpPr>
          <p:spPr>
            <a:xfrm>
              <a:off x="5048250" y="3905250"/>
              <a:ext cx="2000250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44" name="TextBox 44"/>
            <p:cNvSpPr txBox="1"/>
            <p:nvPr/>
          </p:nvSpPr>
          <p:spPr>
            <a:xfrm>
              <a:off x="5434260" y="4069556"/>
              <a:ext cx="1228231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chemeClr val="accent1"/>
                  </a:solidFill>
                  <a:latin typeface="Segoe UI"/>
                  <a:ea typeface="Microsoft YaHei"/>
                  <a:cs typeface="Segoe UI"/>
                </a:rPr>
                <a:t>‍技术风控 Agent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5439853" y="4371499"/>
              <a:ext cx="121704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技术路线 / 人员流失</a:t>
              </a:r>
            </a:p>
          </p:txBody>
        </p:sp>
        <p:sp>
          <p:nvSpPr>
            <p:cNvPr id="46" name="Rectangle 46"/>
            <p:cNvSpPr/>
            <p:nvPr/>
          </p:nvSpPr>
          <p:spPr>
            <a:xfrm>
              <a:off x="7239000" y="3905250"/>
              <a:ext cx="2000250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47" name="TextBox 47"/>
            <p:cNvSpPr txBox="1"/>
            <p:nvPr/>
          </p:nvSpPr>
          <p:spPr>
            <a:xfrm>
              <a:off x="7669039" y="4069556"/>
              <a:ext cx="1140173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chemeClr val="accent1"/>
                  </a:solidFill>
                  <a:latin typeface="Segoe UI"/>
                  <a:ea typeface="Microsoft YaHei"/>
                  <a:cs typeface="Segoe UI"/>
                </a:rPr>
                <a:t>财务风控 Agent</a:t>
              </a: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30603" y="4371499"/>
              <a:ext cx="121704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资本化操纵 / 集中度</a:t>
              </a:r>
            </a:p>
          </p:txBody>
        </p:sp>
        <p:sp>
          <p:nvSpPr>
            <p:cNvPr id="49" name="Rectangle 49"/>
            <p:cNvSpPr/>
            <p:nvPr/>
          </p:nvSpPr>
          <p:spPr>
            <a:xfrm>
              <a:off x="9429750" y="3905250"/>
              <a:ext cx="2047875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50" name="TextBox 50"/>
            <p:cNvSpPr txBox="1"/>
            <p:nvPr/>
          </p:nvSpPr>
          <p:spPr>
            <a:xfrm>
              <a:off x="9730741" y="4069556"/>
              <a:ext cx="143636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️ 委员会法官 Agent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9850298" y="4371499"/>
              <a:ext cx="1197254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冲突消除与一票否决</a:t>
              </a:r>
            </a:p>
          </p:txBody>
        </p:sp>
        <p:sp>
          <p:nvSpPr>
            <p:cNvPr id="52" name="Freeform 52"/>
            <p:cNvSpPr/>
            <p:nvPr/>
          </p:nvSpPr>
          <p:spPr>
            <a:xfrm>
              <a:off x="6096000" y="4905375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0"/>
                  </a:moveTo>
                  <a:lnTo>
                    <a:pt x="0" y="190500"/>
                  </a:lnTo>
                </a:path>
              </a:pathLst>
            </a:custGeom>
            <a:solidFill>
              <a:srgbClr val="000000"/>
            </a:solidFill>
            <a:ln w="28575">
              <a:solidFill>
                <a:schemeClr val="accent2"/>
              </a:solidFill>
              <a:tailEnd type="triangle" w="lg" len="lg"/>
            </a:ln>
          </p:spPr>
        </p:sp>
        <p:sp>
          <p:nvSpPr>
            <p:cNvPr id="53" name="Rectangle 53"/>
            <p:cNvSpPr/>
            <p:nvPr/>
          </p:nvSpPr>
          <p:spPr>
            <a:xfrm>
              <a:off x="571500" y="5095875"/>
              <a:ext cx="11049000" cy="1095375"/>
            </a:xfrm>
            <a:prstGeom prst="roundRect">
              <a:avLst>
                <a:gd name="adj" fmla="val 6957"/>
              </a:avLst>
            </a:prstGeom>
            <a:solidFill>
              <a:schemeClr val="lt2"/>
            </a:solidFill>
            <a:ln w="19050">
              <a:solidFill>
                <a:srgbClr val="22C55E"/>
              </a:solidFill>
            </a:ln>
          </p:spPr>
        </p:sp>
        <p:sp>
          <p:nvSpPr>
            <p:cNvPr id="54" name="Rectangle 54"/>
            <p:cNvSpPr/>
            <p:nvPr/>
          </p:nvSpPr>
          <p:spPr>
            <a:xfrm>
              <a:off x="571500" y="5095875"/>
              <a:ext cx="2095500" cy="1095375"/>
            </a:xfrm>
            <a:prstGeom prst="roundRect">
              <a:avLst>
                <a:gd name="adj" fmla="val 6957"/>
              </a:avLst>
            </a:prstGeom>
            <a:solidFill>
              <a:srgbClr val="15803D"/>
            </a:solidFill>
            <a:ln>
              <a:noFill/>
            </a:ln>
          </p:spPr>
        </p:sp>
        <p:sp>
          <p:nvSpPr>
            <p:cNvPr id="55" name="TextBox 55"/>
            <p:cNvSpPr txBox="1"/>
            <p:nvPr/>
          </p:nvSpPr>
          <p:spPr>
            <a:xfrm>
              <a:off x="852870" y="5415439"/>
              <a:ext cx="1532760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8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4. 平安主业闭环层</a:t>
              </a:r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1014026" y="5704999"/>
              <a:ext cx="121044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(中国平安保险终端)</a:t>
              </a:r>
            </a:p>
          </p:txBody>
        </p:sp>
        <p:sp>
          <p:nvSpPr>
            <p:cNvPr id="57" name="Rectangle 57"/>
            <p:cNvSpPr/>
            <p:nvPr/>
          </p:nvSpPr>
          <p:spPr>
            <a:xfrm>
              <a:off x="2857500" y="5238750"/>
              <a:ext cx="2667000" cy="809625"/>
            </a:xfrm>
            <a:prstGeom prst="roundRect">
              <a:avLst>
                <a:gd name="adj" fmla="val 9412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58" name="TextBox 58"/>
            <p:cNvSpPr txBox="1"/>
            <p:nvPr/>
          </p:nvSpPr>
          <p:spPr>
            <a:xfrm>
              <a:off x="3608637" y="5403056"/>
              <a:ext cx="116472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Web 风控仪表盘</a:t>
              </a:r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3440656" y="5704999"/>
              <a:ext cx="1500688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全景监控 / 热力图 / 交互</a:t>
              </a:r>
            </a:p>
          </p:txBody>
        </p:sp>
        <p:sp>
          <p:nvSpPr>
            <p:cNvPr id="60" name="Rectangle 60"/>
            <p:cNvSpPr/>
            <p:nvPr/>
          </p:nvSpPr>
          <p:spPr>
            <a:xfrm>
              <a:off x="5715000" y="5238750"/>
              <a:ext cx="2667000" cy="809625"/>
            </a:xfrm>
            <a:prstGeom prst="roundRect">
              <a:avLst>
                <a:gd name="adj" fmla="val 9412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61" name="TextBox 61"/>
            <p:cNvSpPr txBox="1"/>
            <p:nvPr/>
          </p:nvSpPr>
          <p:spPr>
            <a:xfrm>
              <a:off x="6409533" y="5403056"/>
              <a:ext cx="127793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动态费率精算模型</a:t>
              </a:r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6383909" y="5704999"/>
              <a:ext cx="1329182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千企千面动态浮动系数</a:t>
              </a:r>
            </a:p>
          </p:txBody>
        </p:sp>
        <p:sp>
          <p:nvSpPr>
            <p:cNvPr id="63" name="Rectangle 63"/>
            <p:cNvSpPr/>
            <p:nvPr/>
          </p:nvSpPr>
          <p:spPr>
            <a:xfrm>
              <a:off x="8572500" y="5238750"/>
              <a:ext cx="2905125" cy="809625"/>
            </a:xfrm>
            <a:prstGeom prst="roundRect">
              <a:avLst>
                <a:gd name="adj" fmla="val 9412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64" name="TextBox 64"/>
            <p:cNvSpPr txBox="1"/>
            <p:nvPr/>
          </p:nvSpPr>
          <p:spPr>
            <a:xfrm>
              <a:off x="9302176" y="5403056"/>
              <a:ext cx="143624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12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自动化核保决策报告</a:t>
              </a:r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9211538" y="5704999"/>
              <a:ext cx="1617525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94A3B8"/>
                  </a:solidFill>
                  <a:latin typeface="Segoe UI"/>
                  <a:ea typeface="Microsoft YaHei"/>
                  <a:cs typeface="Segoe UI"/>
                </a:rPr>
                <a:t>Markdown 标准化决策输出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4379488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AI 多智能体交叉辩论流程图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367345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克服单一 LLM 幻觉与片面性，实现三方交叉质证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59055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850392" y="1521142"/>
            <a:ext cx="2847450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️ 多智能体辩论与冲突消除流程图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809625" y="1952625"/>
            <a:ext cx="5429250" cy="3810000"/>
            <a:chOff x="809625" y="1952625"/>
            <a:chExt cx="5429250" cy="3810000"/>
          </a:xfrm>
        </p:grpSpPr>
        <p:sp>
          <p:nvSpPr>
            <p:cNvPr id="7" name="Rectangle 7"/>
            <p:cNvSpPr/>
            <p:nvPr/>
          </p:nvSpPr>
          <p:spPr>
            <a:xfrm>
              <a:off x="809625" y="1952625"/>
              <a:ext cx="1619250" cy="1000125"/>
            </a:xfrm>
            <a:prstGeom prst="roundRect">
              <a:avLst>
                <a:gd name="adj" fmla="val 7619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107107" y="2185035"/>
              <a:ext cx="102428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‍️ 法务 Agent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50307" y="2466499"/>
              <a:ext cx="113788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算法合规/地缘制裁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346707" y="2693670"/>
              <a:ext cx="545086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94A3B8"/>
                  </a:solidFill>
                  <a:latin typeface="Segoe UI"/>
                  <a:ea typeface="Segoe UI"/>
                  <a:cs typeface="Segoe UI"/>
                </a:rPr>
                <a:t>Law Node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2714625" y="1952625"/>
              <a:ext cx="1619250" cy="1000125"/>
            </a:xfrm>
            <a:prstGeom prst="roundRect">
              <a:avLst>
                <a:gd name="adj" fmla="val 7619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3037838" y="2185035"/>
              <a:ext cx="972824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‍技术 Agent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2955307" y="2466499"/>
              <a:ext cx="1137887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技术路线/人员流失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230737" y="2693670"/>
              <a:ext cx="587026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94A3B8"/>
                  </a:solidFill>
                  <a:latin typeface="Segoe UI"/>
                  <a:ea typeface="Segoe UI"/>
                  <a:cs typeface="Segoe UI"/>
                </a:rPr>
                <a:t>Tech Node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4619625" y="1952625"/>
              <a:ext cx="1619250" cy="1000125"/>
            </a:xfrm>
            <a:prstGeom prst="roundRect">
              <a:avLst>
                <a:gd name="adj" fmla="val 7619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4990012" y="2185035"/>
              <a:ext cx="87847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财务 Agent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926270" y="2466499"/>
              <a:ext cx="1005959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资本化/客户集中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5051153" y="2693670"/>
              <a:ext cx="756195" cy="176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94A3B8"/>
                  </a:solidFill>
                  <a:latin typeface="Segoe UI"/>
                  <a:ea typeface="Segoe UI"/>
                  <a:cs typeface="Segoe UI"/>
                </a:rPr>
                <a:t>Finance Node</a:t>
              </a:r>
            </a:p>
          </p:txBody>
        </p:sp>
        <p:sp>
          <p:nvSpPr>
            <p:cNvPr id="19" name="Freeform 19"/>
            <p:cNvSpPr/>
            <p:nvPr/>
          </p:nvSpPr>
          <p:spPr>
            <a:xfrm>
              <a:off x="2428875" y="2447925"/>
              <a:ext cx="285750" cy="9525"/>
            </a:xfrm>
            <a:custGeom>
              <a:avLst/>
              <a:gdLst/>
              <a:ahLst/>
              <a:cxnLst/>
              <a:rect l="l" t="t" r="r" b="b"/>
              <a:pathLst>
                <a:path w="285750" h="9525">
                  <a:moveTo>
                    <a:pt x="0" y="0"/>
                  </a:moveTo>
                  <a:lnTo>
                    <a:pt x="285750" y="0"/>
                  </a:lnTo>
                </a:path>
              </a:pathLst>
            </a:custGeom>
            <a:solidFill>
              <a:srgbClr val="000000"/>
            </a:solidFill>
            <a:ln w="19050">
              <a:solidFill>
                <a:schemeClr val="accent3"/>
              </a:solidFill>
              <a:prstDash val="dash"/>
            </a:ln>
          </p:spPr>
        </p:sp>
        <p:sp>
          <p:nvSpPr>
            <p:cNvPr id="20" name="Freeform 20"/>
            <p:cNvSpPr/>
            <p:nvPr/>
          </p:nvSpPr>
          <p:spPr>
            <a:xfrm>
              <a:off x="4333875" y="2447925"/>
              <a:ext cx="285750" cy="9525"/>
            </a:xfrm>
            <a:custGeom>
              <a:avLst/>
              <a:gdLst/>
              <a:ahLst/>
              <a:cxnLst/>
              <a:rect l="l" t="t" r="r" b="b"/>
              <a:pathLst>
                <a:path w="285750" h="9525">
                  <a:moveTo>
                    <a:pt x="0" y="0"/>
                  </a:moveTo>
                  <a:lnTo>
                    <a:pt x="285750" y="0"/>
                  </a:lnTo>
                </a:path>
              </a:pathLst>
            </a:custGeom>
            <a:solidFill>
              <a:srgbClr val="000000"/>
            </a:solidFill>
            <a:ln w="19050">
              <a:solidFill>
                <a:schemeClr val="accent3"/>
              </a:solidFill>
              <a:prstDash val="dash"/>
            </a:ln>
          </p:spPr>
        </p:sp>
        <p:sp>
          <p:nvSpPr>
            <p:cNvPr id="21" name="Rectangle 21"/>
            <p:cNvSpPr/>
            <p:nvPr/>
          </p:nvSpPr>
          <p:spPr>
            <a:xfrm>
              <a:off x="1571625" y="3333750"/>
              <a:ext cx="3905250" cy="809625"/>
            </a:xfrm>
            <a:prstGeom prst="roundRect">
              <a:avLst>
                <a:gd name="adj" fmla="val 9412"/>
              </a:avLst>
            </a:prstGeom>
            <a:solidFill>
              <a:srgbClr val="451A03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2621850" y="3518535"/>
              <a:ext cx="1804800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Phase 2: 自动冲突检测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2129797" y="3828574"/>
              <a:ext cx="2788905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捕获 Tech vs Law、Tech vs Finance 评价背离</a:t>
              </a:r>
            </a:p>
          </p:txBody>
        </p:sp>
        <p:sp>
          <p:nvSpPr>
            <p:cNvPr id="24" name="Freeform 24"/>
            <p:cNvSpPr/>
            <p:nvPr/>
          </p:nvSpPr>
          <p:spPr>
            <a:xfrm>
              <a:off x="1619250" y="2952750"/>
              <a:ext cx="1905000" cy="381000"/>
            </a:xfrm>
            <a:custGeom>
              <a:avLst/>
              <a:gdLst/>
              <a:ahLst/>
              <a:cxnLst/>
              <a:rect l="l" t="t" r="r" b="b"/>
              <a:pathLst>
                <a:path w="1905000" h="381000">
                  <a:moveTo>
                    <a:pt x="0" y="0"/>
                  </a:moveTo>
                  <a:lnTo>
                    <a:pt x="1905000" y="381000"/>
                  </a:lnTo>
                </a:path>
              </a:pathLst>
            </a:custGeom>
            <a:solidFill>
              <a:srgbClr val="000000"/>
            </a:solidFill>
            <a:ln w="19050">
              <a:solidFill>
                <a:schemeClr val="accent2"/>
              </a:solidFill>
            </a:ln>
          </p:spPr>
        </p:sp>
        <p:sp>
          <p:nvSpPr>
            <p:cNvPr id="25" name="Freeform 25"/>
            <p:cNvSpPr/>
            <p:nvPr/>
          </p:nvSpPr>
          <p:spPr>
            <a:xfrm>
              <a:off x="3524250" y="2952750"/>
              <a:ext cx="9525" cy="381000"/>
            </a:xfrm>
            <a:custGeom>
              <a:avLst/>
              <a:gdLst/>
              <a:ahLst/>
              <a:cxnLst/>
              <a:rect l="l" t="t" r="r" b="b"/>
              <a:pathLst>
                <a:path w="9525" h="381000">
                  <a:moveTo>
                    <a:pt x="0" y="0"/>
                  </a:moveTo>
                  <a:lnTo>
                    <a:pt x="0" y="381000"/>
                  </a:lnTo>
                </a:path>
              </a:pathLst>
            </a:custGeom>
            <a:solidFill>
              <a:srgbClr val="000000"/>
            </a:solidFill>
            <a:ln w="19050">
              <a:solidFill>
                <a:schemeClr val="accent2"/>
              </a:solidFill>
            </a:ln>
          </p:spPr>
        </p:sp>
        <p:sp>
          <p:nvSpPr>
            <p:cNvPr id="26" name="Freeform 26"/>
            <p:cNvSpPr/>
            <p:nvPr/>
          </p:nvSpPr>
          <p:spPr>
            <a:xfrm>
              <a:off x="3524250" y="2952750"/>
              <a:ext cx="1905000" cy="381000"/>
            </a:xfrm>
            <a:custGeom>
              <a:avLst/>
              <a:gdLst/>
              <a:ahLst/>
              <a:cxnLst/>
              <a:rect l="l" t="t" r="r" b="b"/>
              <a:pathLst>
                <a:path w="1905000" h="381000">
                  <a:moveTo>
                    <a:pt x="1905000" y="0"/>
                  </a:moveTo>
                  <a:lnTo>
                    <a:pt x="0" y="381000"/>
                  </a:lnTo>
                </a:path>
              </a:pathLst>
            </a:custGeom>
            <a:solidFill>
              <a:srgbClr val="000000"/>
            </a:solidFill>
            <a:ln w="19050">
              <a:solidFill>
                <a:schemeClr val="accent2"/>
              </a:solidFill>
            </a:ln>
          </p:spPr>
        </p:sp>
        <p:sp>
          <p:nvSpPr>
            <p:cNvPr id="27" name="Rectangle 27"/>
            <p:cNvSpPr/>
            <p:nvPr/>
          </p:nvSpPr>
          <p:spPr>
            <a:xfrm>
              <a:off x="1190625" y="4524375"/>
              <a:ext cx="4667250" cy="1238250"/>
            </a:xfrm>
            <a:prstGeom prst="roundRect">
              <a:avLst>
                <a:gd name="adj" fmla="val 6154"/>
              </a:avLst>
            </a:prstGeom>
            <a:solidFill>
              <a:schemeClr val="accent5"/>
            </a:solidFill>
            <a:ln w="19050">
              <a:solidFill>
                <a:srgbClr val="22C55E"/>
              </a:solidFill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1635797" y="4740592"/>
              <a:ext cx="377690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️ Phase 3: 委员会法官裁决 (Judge Agent)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2160880" y="5096828"/>
              <a:ext cx="272674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消歧 ➔ 计算综合得分 S_comp ➔ 输出决策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2391316" y="5390674"/>
              <a:ext cx="2265868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80" dirty="0">
                  <a:solidFill>
                    <a:srgbClr val="EAB308"/>
                  </a:solidFill>
                  <a:latin typeface="Segoe UI"/>
                  <a:ea typeface="Microsoft YaHei"/>
                  <a:cs typeface="Segoe UI"/>
                </a:rPr>
                <a:t>触发致命红线时，执行“一票否决”拒保</a:t>
              </a:r>
            </a:p>
          </p:txBody>
        </p:sp>
        <p:sp>
          <p:nvSpPr>
            <p:cNvPr id="31" name="Freeform 31"/>
            <p:cNvSpPr/>
            <p:nvPr/>
          </p:nvSpPr>
          <p:spPr>
            <a:xfrm>
              <a:off x="3524250" y="4143375"/>
              <a:ext cx="9525" cy="381000"/>
            </a:xfrm>
            <a:custGeom>
              <a:avLst/>
              <a:gdLst/>
              <a:ahLst/>
              <a:cxnLst/>
              <a:rect l="l" t="t" r="r" b="b"/>
              <a:pathLst>
                <a:path w="9525" h="381000">
                  <a:moveTo>
                    <a:pt x="0" y="0"/>
                  </a:moveTo>
                  <a:lnTo>
                    <a:pt x="0" y="381000"/>
                  </a:lnTo>
                </a:path>
              </a:pathLst>
            </a:custGeom>
            <a:solidFill>
              <a:srgbClr val="000000"/>
            </a:solidFill>
            <a:ln w="28575">
              <a:solidFill>
                <a:srgbClr val="22C55E"/>
              </a:solidFill>
            </a:ln>
          </p:spPr>
        </p:sp>
      </p:grpSp>
      <p:sp>
        <p:nvSpPr>
          <p:cNvPr id="33" name="Rectangle 33"/>
          <p:cNvSpPr/>
          <p:nvPr/>
        </p:nvSpPr>
        <p:spPr>
          <a:xfrm>
            <a:off x="6667500" y="1333500"/>
            <a:ext cx="4953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34" name="TextBox 34"/>
          <p:cNvSpPr txBox="1"/>
          <p:nvPr/>
        </p:nvSpPr>
        <p:spPr>
          <a:xfrm>
            <a:off x="6946392" y="1521142"/>
            <a:ext cx="211277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引入交叉辩论的解错价值</a:t>
            </a:r>
          </a:p>
        </p:txBody>
      </p:sp>
      <p:grpSp>
        <p:nvGrpSpPr>
          <p:cNvPr id="46" name="Group 46"/>
          <p:cNvGrpSpPr/>
          <p:nvPr/>
        </p:nvGrpSpPr>
        <p:grpSpPr>
          <a:xfrm>
            <a:off x="6953250" y="1952625"/>
            <a:ext cx="4381500" cy="4095750"/>
            <a:chOff x="6953250" y="1952625"/>
            <a:chExt cx="4381500" cy="4095750"/>
          </a:xfrm>
        </p:grpSpPr>
        <p:sp>
          <p:nvSpPr>
            <p:cNvPr id="35" name="Rectangle 35"/>
            <p:cNvSpPr/>
            <p:nvPr/>
          </p:nvSpPr>
          <p:spPr>
            <a:xfrm>
              <a:off x="6953250" y="1952625"/>
              <a:ext cx="4381500" cy="1190625"/>
            </a:xfrm>
            <a:prstGeom prst="roundRect">
              <a:avLst>
                <a:gd name="adj" fmla="val 640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7137654" y="2185035"/>
              <a:ext cx="1705844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EAB308"/>
                  </a:solidFill>
                  <a:latin typeface="+mn-lt"/>
                  <a:ea typeface="+mn-ea"/>
                  <a:cs typeface="+mn-cs"/>
                </a:rPr>
                <a:t>单一 LLM 评估盲区：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138416" y="2506028"/>
              <a:ext cx="2835821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Prompt 视角单一导致事实幻觉与盲目乐观。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138416" y="2772728"/>
              <a:ext cx="3148660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例如：误将“研发高投入”直接判定为“技术领先”。</a:t>
              </a:r>
            </a:p>
          </p:txBody>
        </p:sp>
        <p:sp>
          <p:nvSpPr>
            <p:cNvPr id="39" name="Rectangle 39"/>
            <p:cNvSpPr/>
            <p:nvPr/>
          </p:nvSpPr>
          <p:spPr>
            <a:xfrm>
              <a:off x="6953250" y="3333750"/>
              <a:ext cx="4381500" cy="1190625"/>
            </a:xfrm>
            <a:prstGeom prst="roundRect">
              <a:avLst>
                <a:gd name="adj" fmla="val 6400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40" name="TextBox 40"/>
            <p:cNvSpPr txBox="1"/>
            <p:nvPr/>
          </p:nvSpPr>
          <p:spPr>
            <a:xfrm>
              <a:off x="7137654" y="3566160"/>
              <a:ext cx="1538783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交叉质证纠偏解错：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138416" y="3887152"/>
              <a:ext cx="255498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财务穿透发现高投入系资本化粉饰利润；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7138416" y="4153852"/>
              <a:ext cx="269633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法务警示该突破技术尚未通过网信办备案。</a:t>
              </a:r>
            </a:p>
          </p:txBody>
        </p:sp>
        <p:sp>
          <p:nvSpPr>
            <p:cNvPr id="43" name="Rectangle 43"/>
            <p:cNvSpPr/>
            <p:nvPr/>
          </p:nvSpPr>
          <p:spPr>
            <a:xfrm>
              <a:off x="6953250" y="4714875"/>
              <a:ext cx="4381500" cy="1333500"/>
            </a:xfrm>
            <a:prstGeom prst="roundRect">
              <a:avLst>
                <a:gd name="adj" fmla="val 5714"/>
              </a:avLst>
            </a:prstGeom>
            <a:solidFill>
              <a:srgbClr val="064E3B"/>
            </a:solidFill>
            <a:ln w="14288">
              <a:solidFill>
                <a:srgbClr val="22C55E"/>
              </a:solidFill>
            </a:ln>
          </p:spPr>
        </p:sp>
        <p:sp>
          <p:nvSpPr>
            <p:cNvPr id="44" name="TextBox 44"/>
            <p:cNvSpPr txBox="1"/>
            <p:nvPr/>
          </p:nvSpPr>
          <p:spPr>
            <a:xfrm>
              <a:off x="7137273" y="4939189"/>
              <a:ext cx="2365035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8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结论：多角质证保障逻辑严谨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7138416" y="5315902"/>
              <a:ext cx="2696337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消除偏见，输出金融级高可信度核保意见。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8808" y="360045"/>
            <a:ext cx="3756050" cy="46939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质证冲突规则与法官算法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904" y="822960"/>
            <a:ext cx="3844138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硬规则与 LLM 混合驱动，转化审计经验为数学约束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239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53340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sp>
        <p:nvSpPr>
          <p:cNvPr id="6" name="TextBox 6"/>
          <p:cNvSpPr txBox="1"/>
          <p:nvPr/>
        </p:nvSpPr>
        <p:spPr>
          <a:xfrm>
            <a:off x="850392" y="1521142"/>
            <a:ext cx="1921955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典型风险冲突模式案例</a:t>
            </a:r>
          </a:p>
        </p:txBody>
      </p:sp>
      <p:sp>
        <p:nvSpPr>
          <p:cNvPr id="7" name="Rectangle 7"/>
          <p:cNvSpPr/>
          <p:nvPr/>
        </p:nvSpPr>
        <p:spPr>
          <a:xfrm>
            <a:off x="762000" y="1952625"/>
            <a:ext cx="4953000" cy="1952625"/>
          </a:xfrm>
          <a:prstGeom prst="roundRect">
            <a:avLst>
              <a:gd name="adj" fmla="val 3902"/>
            </a:avLst>
          </a:prstGeom>
          <a:solidFill>
            <a:schemeClr val="accent5"/>
          </a:solidFill>
          <a:ln w="9525">
            <a:solidFill>
              <a:srgbClr val="EAB308"/>
            </a:solidFill>
          </a:ln>
        </p:spPr>
      </p:sp>
      <p:sp>
        <p:nvSpPr>
          <p:cNvPr id="8" name="TextBox 8"/>
          <p:cNvSpPr txBox="1"/>
          <p:nvPr/>
        </p:nvSpPr>
        <p:spPr>
          <a:xfrm>
            <a:off x="946023" y="2129314"/>
            <a:ext cx="3644801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rgbClr val="EAB308"/>
                </a:solidFill>
                <a:latin typeface="+mn-lt"/>
                <a:ea typeface="+mn-ea"/>
                <a:cs typeface="+mn-cs"/>
              </a:rPr>
              <a:t>案例一：研发真实性冲突 (Tech vs Finance)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47166" y="2477452"/>
            <a:ext cx="3092387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13348" indent="-113348">
              <a:buClr>
                <a:srgbClr val="CBD5E1"/>
              </a:buClr>
              <a:buSzTx/>
              <a:buFontTx/>
              <a:buChar char="•"/>
            </a:pPr>
            <a:r>
              <a:rPr lang="zh-CN" sz="105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触发：技术认可高投入，但财务发现异常资本化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47166" y="2763202"/>
            <a:ext cx="2951036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13348" indent="-113348">
              <a:buClr>
                <a:schemeClr val="accent3"/>
              </a:buClr>
              <a:buSzTx/>
              <a:buFontTx/>
              <a:buChar char="•"/>
            </a:pPr>
            <a:r>
              <a:rPr lang="zh-CN" sz="10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逻辑：费用化隐瞒，存在上市前盈余管理嫌疑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46785" y="3117056"/>
            <a:ext cx="3336006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法官处置：上调资本化风险权重，要求补充说明</a:t>
            </a:r>
          </a:p>
        </p:txBody>
      </p:sp>
      <p:sp>
        <p:nvSpPr>
          <p:cNvPr id="12" name="Rectangle 12"/>
          <p:cNvSpPr/>
          <p:nvPr/>
        </p:nvSpPr>
        <p:spPr>
          <a:xfrm>
            <a:off x="762000" y="4048125"/>
            <a:ext cx="4953000" cy="1952625"/>
          </a:xfrm>
          <a:prstGeom prst="roundRect">
            <a:avLst>
              <a:gd name="adj" fmla="val 3902"/>
            </a:avLst>
          </a:prstGeom>
          <a:solidFill>
            <a:schemeClr val="accent5"/>
          </a:solidFill>
          <a:ln w="9525">
            <a:solidFill>
              <a:srgbClr val="EF4444"/>
            </a:solidFill>
          </a:ln>
        </p:spPr>
      </p:sp>
      <p:sp>
        <p:nvSpPr>
          <p:cNvPr id="13" name="TextBox 13"/>
          <p:cNvSpPr txBox="1"/>
          <p:nvPr/>
        </p:nvSpPr>
        <p:spPr>
          <a:xfrm>
            <a:off x="946023" y="4224814"/>
            <a:ext cx="3521332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rgbClr val="EF4444"/>
                </a:solidFill>
                <a:latin typeface="+mn-lt"/>
                <a:ea typeface="+mn-ea"/>
                <a:cs typeface="+mn-cs"/>
              </a:rPr>
              <a:t>案例二：合规红线一票否决 (Tech vs Law)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47166" y="4572952"/>
            <a:ext cx="2951036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13348" indent="-113348">
              <a:buClr>
                <a:srgbClr val="CBD5E1"/>
              </a:buClr>
              <a:buSzTx/>
              <a:buFontTx/>
              <a:buChar char="•"/>
            </a:pPr>
            <a:r>
              <a:rPr lang="zh-CN" sz="105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触发：技术认可模型性能，但未完成算法备案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47166" y="4858702"/>
            <a:ext cx="2951036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 marL="113348" indent="-113348">
              <a:buClr>
                <a:schemeClr val="accent3"/>
              </a:buClr>
              <a:buSzTx/>
              <a:buFontTx/>
              <a:buChar char="•"/>
            </a:pPr>
            <a:r>
              <a:rPr lang="zh-CN" sz="10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逻辑：强监管下未备案资产面临强制下架风险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46785" y="5212556"/>
            <a:ext cx="3652632" cy="2200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0" b="1" dirty="0">
                <a:solidFill>
                  <a:srgbClr val="EF4444"/>
                </a:solidFill>
                <a:latin typeface="Segoe UI"/>
                <a:ea typeface="Microsoft YaHei"/>
                <a:cs typeface="Segoe UI"/>
              </a:rPr>
              <a:t>法官处置：触发一票否决，强制拉高风险并【拒保】</a:t>
            </a:r>
          </a:p>
        </p:txBody>
      </p:sp>
      <p:sp>
        <p:nvSpPr>
          <p:cNvPr id="17" name="Rectangle 17"/>
          <p:cNvSpPr/>
          <p:nvPr/>
        </p:nvSpPr>
        <p:spPr>
          <a:xfrm>
            <a:off x="6096000" y="1333500"/>
            <a:ext cx="5524500" cy="4857750"/>
          </a:xfrm>
          <a:prstGeom prst="roundRect">
            <a:avLst>
              <a:gd name="adj" fmla="val 1569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18" name="TextBox 18"/>
          <p:cNvSpPr txBox="1"/>
          <p:nvPr/>
        </p:nvSpPr>
        <p:spPr>
          <a:xfrm>
            <a:off x="6374892" y="1521142"/>
            <a:ext cx="249442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法官综合评分与惩罚数学模型</a:t>
            </a:r>
          </a:p>
        </p:txBody>
      </p:sp>
      <p:sp>
        <p:nvSpPr>
          <p:cNvPr id="19" name="Rectangle 19"/>
          <p:cNvSpPr/>
          <p:nvPr/>
        </p:nvSpPr>
        <p:spPr>
          <a:xfrm>
            <a:off x="6286500" y="1952625"/>
            <a:ext cx="5143500" cy="1095375"/>
          </a:xfrm>
          <a:prstGeom prst="roundRect">
            <a:avLst>
              <a:gd name="adj" fmla="val 6957"/>
            </a:avLst>
          </a:prstGeom>
          <a:solidFill>
            <a:schemeClr val="accent5"/>
          </a:solidFill>
          <a:ln w="14288">
            <a:solidFill>
              <a:schemeClr val="accent1"/>
            </a:solidFill>
          </a:ln>
        </p:spPr>
      </p:sp>
      <p:sp>
        <p:nvSpPr>
          <p:cNvPr id="20" name="TextBox 20"/>
          <p:cNvSpPr txBox="1"/>
          <p:nvPr/>
        </p:nvSpPr>
        <p:spPr>
          <a:xfrm>
            <a:off x="6470904" y="2156460"/>
            <a:ext cx="1878025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综合风险评分加权公式：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467856" y="2491740"/>
            <a:ext cx="4345229" cy="3520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en-US" sz="18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S_comp = ∑ (w_i * S_i) + δ_conflict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6286500" y="3190875"/>
            <a:ext cx="5143500" cy="2809875"/>
            <a:chOff x="6286500" y="3190875"/>
            <a:chExt cx="5143500" cy="2809875"/>
          </a:xfrm>
        </p:grpSpPr>
        <p:sp>
          <p:nvSpPr>
            <p:cNvPr id="22" name="Rectangle 22"/>
            <p:cNvSpPr/>
            <p:nvPr/>
          </p:nvSpPr>
          <p:spPr>
            <a:xfrm>
              <a:off x="6286500" y="3190875"/>
              <a:ext cx="5143500" cy="2809875"/>
            </a:xfrm>
            <a:prstGeom prst="roundRect">
              <a:avLst>
                <a:gd name="adj" fmla="val 2712"/>
              </a:avLst>
            </a:prstGeom>
            <a:solidFill>
              <a:schemeClr val="accent5"/>
            </a:solidFill>
            <a:ln w="9525">
              <a:solidFill>
                <a:schemeClr val="accent6"/>
              </a:solidFill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6470904" y="3423285"/>
              <a:ext cx="1708404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权重分布与红线机制：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6471285" y="3812381"/>
              <a:ext cx="210637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 xml:space="preserve">法务节点权重 w_Law = </a:t>
              </a:r>
              <a:r>
                <a:rPr lang="en-US" sz="1120" b="1" dirty="0">
                  <a:solidFill>
                    <a:schemeClr val="accent1"/>
                  </a:solidFill>
                  <a:latin typeface="Segoe UI"/>
                  <a:ea typeface="Segoe UI"/>
                  <a:cs typeface="Segoe UI"/>
                </a:rPr>
                <a:t>0.35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471285" y="4117181"/>
              <a:ext cx="215423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 xml:space="preserve">技术节点权重 w_Tech = </a:t>
              </a:r>
              <a:r>
                <a:rPr lang="en-US" sz="1120" b="1" dirty="0">
                  <a:solidFill>
                    <a:schemeClr val="accent1"/>
                  </a:solidFill>
                  <a:latin typeface="Segoe UI"/>
                  <a:ea typeface="Segoe UI"/>
                  <a:cs typeface="Segoe UI"/>
                </a:rPr>
                <a:t>0.35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6471285" y="4421981"/>
              <a:ext cx="203756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20904" indent="-120904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 xml:space="preserve">财务节点权重 w_Fin = </a:t>
              </a:r>
              <a:r>
                <a:rPr lang="en-US" sz="1120" b="1" dirty="0">
                  <a:solidFill>
                    <a:schemeClr val="accent1"/>
                  </a:solidFill>
                  <a:latin typeface="Segoe UI"/>
                  <a:ea typeface="Segoe UI"/>
                  <a:cs typeface="Segoe UI"/>
                </a:rPr>
                <a:t>0.30</a:t>
              </a:r>
            </a:p>
          </p:txBody>
        </p:sp>
        <p:sp>
          <p:nvSpPr>
            <p:cNvPr id="27" name="Line 27"/>
            <p:cNvSpPr/>
            <p:nvPr/>
          </p:nvSpPr>
          <p:spPr>
            <a:xfrm>
              <a:off x="6477000" y="4791075"/>
              <a:ext cx="4762500" cy="9525"/>
            </a:xfrm>
            <a:custGeom>
              <a:avLst/>
              <a:gdLst/>
              <a:ahLst/>
              <a:cxnLst/>
              <a:rect l="l" t="t" r="r" b="b"/>
              <a:pathLst>
                <a:path w="4762500" h="9525">
                  <a:moveTo>
                    <a:pt x="0" y="0"/>
                  </a:moveTo>
                  <a:lnTo>
                    <a:pt x="4762500" y="0"/>
                  </a:lnTo>
                </a:path>
              </a:pathLst>
            </a:custGeom>
            <a:noFill/>
            <a:ln w="9525">
              <a:solidFill>
                <a:schemeClr val="accent6"/>
              </a:solidFill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6470904" y="4966335"/>
              <a:ext cx="2455057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36017" indent="-136017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2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冲突惩罚项 δ_conflict 规则：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661785" y="5279231"/>
              <a:ext cx="3471702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- 触发红线 (实体清单/未备案)：δ ∈ [15, 30] 扣分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661785" y="5593556"/>
              <a:ext cx="1383477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- 无重大冲突：δ = 0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theme/theme1.xml><?xml version="1.0" encoding="utf-8"?>
<a:theme xmlns:a="http://schemas.openxmlformats.org/drawingml/2006/main" name="XH-202626-presentation">
  <a:themeElements>
    <a:clrScheme name="XH-202626-presentation">
      <a:dk1>
        <a:srgbClr val="E2E8F0"/>
      </a:dk1>
      <a:lt1>
        <a:srgbClr val="0A0F1E"/>
      </a:lt1>
      <a:dk2>
        <a:srgbClr val="E2E8F0"/>
      </a:dk2>
      <a:lt2>
        <a:srgbClr val="111827"/>
      </a:lt2>
      <a:accent1>
        <a:srgbClr val="3B82F6"/>
      </a:accent1>
      <a:accent2>
        <a:srgbClr val="F97316"/>
      </a:accent2>
      <a:accent3>
        <a:srgbClr val="22D3EE"/>
      </a:accent3>
      <a:accent4>
        <a:srgbClr val="3B82F6"/>
      </a:accent4>
      <a:accent5>
        <a:srgbClr val="1E293B"/>
      </a:accent5>
      <a:accent6>
        <a:srgbClr val="334155"/>
      </a:accent6>
      <a:hlink>
        <a:srgbClr val="F97316"/>
      </a:hlink>
      <a:folHlink>
        <a:srgbClr val="22D3EE"/>
      </a:folHlink>
    </a:clrScheme>
    <a:fontScheme name="XH-202626-presentation">
      <a:maj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XH-202626-present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language/>
  <cp:lastModifiedBy/>
  <cp:revision>1</cp:revision>
  <dcterms:created xsi:type="dcterms:W3CDTF">2026-07-28T01:29:16Z</dcterms:created>
  <dcterms:modified xsi:type="dcterms:W3CDTF">2026-07-28T01:29:16Z</dcterms:modified>
  <cp:category/>
  <cp:contentStatus/>
</cp:coreProperties>
</file>