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7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XH-202626-presentation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5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714500"/>
            <a:ext cx="12192000" cy="3429000"/>
          </a:xfrm>
          <a:custGeom>
            <a:avLst/>
            <a:gdLst/>
            <a:ahLst/>
            <a:cxnLst/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moveTo>
                  <a:pt x="0" y="1714500"/>
                </a:moveTo>
                <a:lnTo>
                  <a:pt x="12192000" y="1714500"/>
                </a:lnTo>
                <a:moveTo>
                  <a:pt x="0" y="3429000"/>
                </a:moveTo>
                <a:lnTo>
                  <a:pt x="12192000" y="3429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3" name="Freeform 3"/>
          <p:cNvSpPr/>
          <p:nvPr/>
        </p:nvSpPr>
        <p:spPr>
          <a:xfrm>
            <a:off x="3048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0" y="0"/>
                </a:moveTo>
                <a:lnTo>
                  <a:pt x="0" y="6858000"/>
                </a:lnTo>
                <a:moveTo>
                  <a:pt x="3048000" y="0"/>
                </a:moveTo>
                <a:lnTo>
                  <a:pt x="3048000" y="6858000"/>
                </a:lnTo>
                <a:moveTo>
                  <a:pt x="6096000" y="0"/>
                </a:moveTo>
                <a:lnTo>
                  <a:pt x="6096000" y="6858000"/>
                </a:lnTo>
              </a:path>
            </a:pathLst>
          </a:custGeom>
          <a:solidFill>
            <a:srgbClr val="000000">
              <a:alpha val="30000"/>
            </a:srgbClr>
          </a:solidFill>
          <a:ln w="9525">
            <a:solidFill>
              <a:srgbClr val="1E293B">
                <a:alpha val="30000"/>
              </a:srgbClr>
            </a:solidFill>
          </a:ln>
        </p:spPr>
      </p:sp>
      <p:sp>
        <p:nvSpPr>
          <p:cNvPr id="4" name="Ellipse 4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15000"/>
              </a:schemeClr>
            </a:solidFill>
          </a:ln>
        </p:spPr>
      </p:sp>
      <p:sp>
        <p:nvSpPr>
          <p:cNvPr id="5" name="Ellipse 5"/>
          <p:cNvSpPr/>
          <p:nvPr/>
        </p:nvSpPr>
        <p:spPr>
          <a:xfrm>
            <a:off x="2095500" y="-571500"/>
            <a:ext cx="8001000" cy="8001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grpSp>
        <p:nvGrpSpPr>
          <p:cNvPr id="8" name="Group 8"/>
          <p:cNvGrpSpPr/>
          <p:nvPr/>
        </p:nvGrpSpPr>
        <p:grpSpPr>
          <a:xfrm>
            <a:off x="852170" y="2420302"/>
            <a:ext cx="10487660" cy="1287971"/>
            <a:chOff x="852170" y="2420302"/>
            <a:chExt cx="10487660" cy="1287971"/>
          </a:xfrm>
        </p:grpSpPr>
        <p:sp>
          <p:nvSpPr>
            <p:cNvPr id="6" name="TextBox 6"/>
            <p:cNvSpPr txBox="1"/>
            <p:nvPr/>
          </p:nvSpPr>
          <p:spPr>
            <a:xfrm>
              <a:off x="852170" y="2420302"/>
              <a:ext cx="10487660" cy="6229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altLang="en-US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数智风控：</a:t>
              </a:r>
              <a:r>
                <a:rPr lang="en-US" altLang="zh-CN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AI </a:t>
              </a:r>
              <a:r>
                <a:rPr lang="zh-CN" altLang="en-US" sz="40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科创企业新型风险前瞻治理方案</a:t>
              </a:r>
              <a:endParaRPr lang="zh-CN" altLang="en-US" sz="40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13798" y="3297555"/>
              <a:ext cx="5364404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基于语义计算与知识图谱的闭环风控系统</a:t>
              </a:r>
              <a:endParaRPr lang="zh-CN" sz="2100" b="1" dirty="0">
                <a:solidFill>
                  <a:schemeClr val="accent3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191000" y="4667250"/>
            <a:ext cx="3810000" cy="538734"/>
            <a:chOff x="4191000" y="4667250"/>
            <a:chExt cx="3810000" cy="538734"/>
          </a:xfrm>
        </p:grpSpPr>
        <p:sp>
          <p:nvSpPr>
            <p:cNvPr id="9" name="Line 9"/>
            <p:cNvSpPr/>
            <p:nvPr/>
          </p:nvSpPr>
          <p:spPr>
            <a:xfrm>
              <a:off x="4191000" y="4667250"/>
              <a:ext cx="3810000" cy="9525"/>
            </a:xfrm>
            <a:custGeom>
              <a:avLst/>
              <a:gdLst/>
              <a:ahLst/>
              <a:cxnLst/>
              <a:rect l="l" t="t" r="r" b="b"/>
              <a:pathLst>
                <a:path w="3810000" h="9525">
                  <a:moveTo>
                    <a:pt x="0" y="0"/>
                  </a:moveTo>
                  <a:lnTo>
                    <a:pt x="3810000" y="0"/>
                  </a:lnTo>
                </a:path>
              </a:pathLst>
            </a:custGeom>
            <a:noFill/>
            <a:ln w="14288">
              <a:solidFill>
                <a:schemeClr val="accent6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33049" y="4853940"/>
              <a:ext cx="3325901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800" b="1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提报单位：厦门城市职业学院</a:t>
              </a:r>
              <a:endParaRPr lang="zh-CN" sz="1800" b="1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988852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多智能体冲突消除与裁决规则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1282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一票否决与加权融合规则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F4444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878368" y="1774508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规则一：合规红线一票否决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300649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算法未备案直接拒保（得分归 0）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31974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列入 BIS 清单触发最高级风险惩罚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2000250"/>
            </a:xfrm>
            <a:prstGeom prst="roundRect">
              <a:avLst>
                <a:gd name="adj" fmla="val 3810"/>
              </a:avLst>
            </a:prstGeom>
            <a:solidFill>
              <a:schemeClr val="accent5"/>
            </a:solidFill>
            <a:ln w="14288">
              <a:solidFill>
                <a:srgbClr val="EAB308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713F1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000504" y="1774508"/>
              <a:ext cx="30487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规则二：证据加权与冲突平息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意见分歧时依赖检索硬证据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07730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综合加权计算综合风险指数 Score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952875"/>
              <a:ext cx="10096500" cy="1809750"/>
            </a:xfrm>
            <a:prstGeom prst="roundRect">
              <a:avLst>
                <a:gd name="adj" fmla="val 421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952875"/>
              <a:ext cx="10096500" cy="428625"/>
            </a:xfrm>
            <a:prstGeom prst="roundRect">
              <a:avLst>
                <a:gd name="adj" fmla="val 17778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4847587" y="4060508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最终裁决与决策输出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30630" y="4648200"/>
              <a:ext cx="496645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70180" indent="-170180" algn="l">
                <a:buClr>
                  <a:srgbClr val="22C55E"/>
                </a:buClr>
                <a:buSzTx/>
                <a:buFontTx/>
                <a:buChar char="•"/>
              </a:pPr>
              <a:r>
                <a:rPr lang="zh-CN" sz="1500" b="1" dirty="0">
                  <a:solidFill>
                    <a:srgbClr val="22C55E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决策分类：[低风险 / 中风险 / 高风险 / 直接拒保]</a:t>
              </a:r>
              <a:endParaRPr lang="zh-CN" sz="1500" b="1" dirty="0">
                <a:solidFill>
                  <a:srgbClr val="22C55E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30630" y="5124450"/>
              <a:ext cx="401383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61925" indent="-16192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50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自动调取基础保费上浮系数与动态特约条款</a:t>
              </a:r>
              <a:endParaRPr lang="zh-CN" sz="150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供应链知识图谱本体设计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02268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NetworkX 异构图谱建模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3"/>
            </a:solidFill>
          </a:ln>
        </p:spPr>
      </p:sp>
      <p:grpSp>
        <p:nvGrpSpPr>
          <p:cNvPr id="22" name="Group 22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72492" y="1803082"/>
              <a:ext cx="202726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图谱核心实体 Node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135761" y="2417921"/>
              <a:ext cx="27196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目标科创企业 (Core Target)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135761" y="2989421"/>
              <a:ext cx="332251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1 级/ 2 级/ 3 级 供应商 (Suppliers)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135761" y="3560921"/>
              <a:ext cx="3356945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美国 BIS 实体清单对象 (BIS Entity)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135761" y="4132421"/>
              <a:ext cx="291383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核心专利与技术节点 (Patents)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135761" y="4703921"/>
              <a:ext cx="325518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算法备案归属主体 (Algorithm Reg)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747772" y="1803082"/>
              <a:ext cx="155420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拓扑关系 Edge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74511" y="2417921"/>
              <a:ext cx="247034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供应依赖 (SUPPLIES_TO)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74511" y="2989421"/>
              <a:ext cx="269252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制裁波及 (SANCTIONED_BY)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74511" y="3560921"/>
              <a:ext cx="277331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专利竞争 (COMPETES_WITH)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74511" y="4132421"/>
              <a:ext cx="256123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股权关联 (OWNS_SHARES)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511" y="4703921"/>
              <a:ext cx="251074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核心流向 (MIGRATED_TO)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供应链风险拓扑传染算法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004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BFS 毫秒级多级穿透预警算法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传染衰减计算公式：</a:t>
              </a:r>
              <a:endParaRPr lang="zh-CN" sz="1650" b="1" dirty="0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661321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50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I_contagion = Sum( (1 / d_i^2) * Weight_i ) [d_i 为拓扑最短距离]</a:t>
              </a:r>
              <a:endParaRPr lang="zh-CN" sz="1500" b="1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854452" y="3124200"/>
              <a:ext cx="86334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算法优势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250948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穿透 2-3 级隐蔽供应商断供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突破单体财报审查局限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150589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毫秒级图解计算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实际应用成效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279351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精准捕捉二级供应商 BIS 制裁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自动将风险传导路径标红预警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自动触发保费上浮系数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中国平安主业创新产品矩阵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科创企业特有风险综合险三大产品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61122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产品一：研发成果保险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承保技术迭代颠覆损失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补偿研发失败沉没成本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针对研发资本化率监控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4837748" y="1847850"/>
              <a:ext cx="213550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产品二：合规与断供险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承保算法合规被拒损失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赔偿实体清单断供停工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608546"/>
              <a:ext cx="169705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图谱穿透动态监控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820835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产品三：核心人才离任险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041386" y="2560796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补偿首席科学家流失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041386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覆盖团队重组过渡费用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3608546"/>
              <a:ext cx="177351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NLP 异动自动抓取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平安主业动态保费定价引擎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37629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风控评分与费率精算联动模型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100965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134618" y="1917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动态保费精算模型：</a:t>
              </a:r>
              <a:endParaRPr lang="zh-CN" sz="1650" b="1" dirty="0">
                <a:solidFill>
                  <a:srgbClr val="22C55E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35380" y="2314575"/>
              <a:ext cx="74159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1500" b="1" dirty="0">
                  <a:solidFill>
                    <a:srgbClr val="F8FAFC"/>
                  </a:solidFill>
                  <a:latin typeface="Segoe UI" panose="020B0502040204020203"/>
                  <a:ea typeface="Segoe UI" panose="020B0502040204020203"/>
                  <a:cs typeface="Segoe UI" panose="020B0502040204020203"/>
                </a:rPr>
                <a:t>Premium = BasePremium * (1 + Sum(Weight_i * Factor_i)) * K_contagion</a:t>
              </a:r>
              <a:endParaRPr lang="en-US" sz="1500" b="1" dirty="0">
                <a:solidFill>
                  <a:srgbClr val="F8FAFC"/>
                </a:solidFill>
                <a:latin typeface="Segoe UI" panose="020B0502040204020203"/>
                <a:ea typeface="Segoe UI" panose="020B0502040204020203"/>
                <a:cs typeface="Segoe UI" panose="020B0502040204020203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85725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Rectangle 10"/>
            <p:cNvSpPr/>
            <p:nvPr/>
          </p:nvSpPr>
          <p:spPr>
            <a:xfrm>
              <a:off x="85725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264242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上浮调节因子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3656171"/>
              <a:ext cx="306384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资本化率跳变偏离：费率上浮 15%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132421"/>
              <a:ext cx="296520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HHI 集中度超标：费率上浮 20%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8136" y="4608671"/>
              <a:ext cx="318738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图谱临近 BIS 清单：浮动系数 1.3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3000375"/>
              <a:ext cx="4857750" cy="2667000"/>
            </a:xfrm>
            <a:prstGeom prst="roundRect">
              <a:avLst>
                <a:gd name="adj" fmla="val 2857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30003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81176" y="3124200"/>
              <a:ext cx="128739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优惠调节因子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65617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完成网信办算法备案：费率优惠 10%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4132421"/>
              <a:ext cx="325500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专利增速同行业领先：费率优惠 15%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608671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核心团队稳定度高：免赔额下调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自动化核保决策报告生成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63981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硬规则 + 柔性文本 混合驱动输出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1" name="Group 21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99498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硬规则驱动（量化结论）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280578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综合风控得分：78 分 (中风险)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234699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基础保费上浮系数：+25%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算法合规状态：已通过备案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322442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地缘传染指数：I_contagion = 0.25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88136" y="47515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最终决策：承保并实施特约条款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233733" y="1803082"/>
              <a:ext cx="258228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大模型驱动（特约条款）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326886" y="2465546"/>
              <a:ext cx="3324979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自动润色生成标准化 Markdown 报告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3037046"/>
              <a:ext cx="3388820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特约 1：限期寻找二级供应商国产替代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6085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特约 2：关键岗位设置 6 个月竞业期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4180046"/>
              <a:ext cx="32263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附录：包含思维链与拓扑路径证据链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金融级原型系统总体概述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06689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已公网部署至域名 risk.aiformat.cn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6" name="Group 26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2234274" y="1790700"/>
              <a:ext cx="2103701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1：全景风控大屏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37029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综合风险评分大屏与动态告警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2846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六维风险因子可视化穿透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0" y="166687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2" name="Rectangle 12"/>
            <p:cNvSpPr/>
            <p:nvPr/>
          </p:nvSpPr>
          <p:spPr>
            <a:xfrm>
              <a:off x="6096000" y="166687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7367011" y="179070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2：辩论诊断控制台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6326886" y="2370296"/>
              <a:ext cx="297097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实时展示 3 大专家 Agent 思维链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26886" y="2846546"/>
              <a:ext cx="315977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裁决过程全透明（Explainable AI）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5725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2128261" y="3981450"/>
              <a:ext cx="231572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3：交互式知识图谱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8136" y="45610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拓扑网络节点穿透与关联查询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8136" y="503729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实体清单地缘风险红线高亮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6096000" y="3857625"/>
              <a:ext cx="4857750" cy="1905000"/>
            </a:xfrm>
            <a:prstGeom prst="roundRect">
              <a:avLst>
                <a:gd name="adj" fmla="val 4000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2" name="Rectangle 22"/>
            <p:cNvSpPr/>
            <p:nvPr/>
          </p:nvSpPr>
          <p:spPr>
            <a:xfrm>
              <a:off x="6096000" y="3857625"/>
              <a:ext cx="485775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7260998" y="3981450"/>
              <a:ext cx="2527754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模块 4：试算器与报告导出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6326886" y="4561046"/>
              <a:ext cx="284401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动态费率计算器与参数拉杆试算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326886" y="5037296"/>
              <a:ext cx="3132466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一键导出 Markdown 核保决策报告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5370500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系统界面实操一：全景风控大屏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3485" y="757555"/>
            <a:ext cx="8990965" cy="6100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738012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系统界面实操二：Multi-Agent 辩论控制台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078727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实时推理思维链 (Reasoning Stream) 与法官裁决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1152525"/>
            <a:ext cx="11748135" cy="5705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5752148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系统界面实操三：供应链知识图谱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960" y="792480"/>
            <a:ext cx="9763760" cy="6065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2413635" cy="41529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团队</a:t>
            </a:r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成员及</a:t>
            </a:r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分工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2060" y="949325"/>
            <a:ext cx="2155190" cy="301879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155" y="933450"/>
            <a:ext cx="2192020" cy="307276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937895"/>
            <a:ext cx="2180590" cy="3030220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8244840" y="4395470"/>
            <a:ext cx="3726815" cy="1847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赖应珍（核心／合规红线）</a:t>
            </a:r>
            <a:endParaRPr lang="zh-CN" altLang="en-US" sz="2000"/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法律研究与合规审查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算法备案规则提炼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BIS 实体清单研究及自动化核保条款法理设计</a:t>
            </a:r>
            <a:endParaRPr lang="zh-CN" altLang="en-US" sz="2000"/>
          </a:p>
        </p:txBody>
      </p:sp>
      <p:sp>
        <p:nvSpPr>
          <p:cNvPr id="50" name="文本框 49"/>
          <p:cNvSpPr txBox="1"/>
          <p:nvPr/>
        </p:nvSpPr>
        <p:spPr>
          <a:xfrm>
            <a:off x="215265" y="4373880"/>
            <a:ext cx="3701415" cy="1870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ym typeface="+mn-ea"/>
              </a:rPr>
              <a:t>周丽梅（队长／技术底层）</a:t>
            </a:r>
            <a:endParaRPr lang="zh-CN" altLang="en-US" sz="2000"/>
          </a:p>
          <a:p>
            <a:r>
              <a:rPr lang="en-US" altLang="zh-CN" sz="2000">
                <a:sym typeface="+mn-ea"/>
              </a:rPr>
              <a:t>AI </a:t>
            </a:r>
            <a:r>
              <a:rPr lang="zh-CN" altLang="en-US" sz="2000">
                <a:sym typeface="+mn-ea"/>
              </a:rPr>
              <a:t>算法与系统实现</a:t>
            </a:r>
            <a:endParaRPr lang="zh-CN" altLang="en-US" sz="2000">
              <a:sym typeface="+mn-ea"/>
            </a:endParaRPr>
          </a:p>
          <a:p>
            <a:r>
              <a:rPr lang="en-US" altLang="zh-CN" sz="2000">
                <a:sym typeface="+mn-ea"/>
              </a:rPr>
              <a:t>DeepSeek API </a:t>
            </a:r>
            <a:r>
              <a:rPr lang="zh-CN" altLang="en-US" sz="2000">
                <a:sym typeface="+mn-ea"/>
              </a:rPr>
              <a:t>封装</a:t>
            </a:r>
            <a:endParaRPr lang="zh-CN" altLang="en-US" sz="2000">
              <a:sym typeface="+mn-ea"/>
            </a:endParaRPr>
          </a:p>
          <a:p>
            <a:r>
              <a:rPr lang="zh-CN" altLang="en-US" sz="2000">
                <a:sym typeface="+mn-ea"/>
              </a:rPr>
              <a:t>多智能体（</a:t>
            </a:r>
            <a:r>
              <a:rPr lang="en-US" altLang="zh-CN" sz="2000">
                <a:sym typeface="+mn-ea"/>
              </a:rPr>
              <a:t>Multi-Agent</a:t>
            </a:r>
            <a:r>
              <a:rPr lang="zh-CN" altLang="en-US" sz="2000">
                <a:sym typeface="+mn-ea"/>
              </a:rPr>
              <a:t>）算法</a:t>
            </a:r>
            <a:endParaRPr lang="zh-CN" altLang="en-US" sz="2000">
              <a:sym typeface="+mn-ea"/>
            </a:endParaRPr>
          </a:p>
          <a:p>
            <a:r>
              <a:rPr lang="zh-CN" altLang="en-US" sz="2000">
                <a:sym typeface="+mn-ea"/>
              </a:rPr>
              <a:t>知识图谱搭建及</a:t>
            </a:r>
            <a:r>
              <a:rPr lang="en-US" altLang="zh-CN" sz="2000">
                <a:sym typeface="+mn-ea"/>
              </a:rPr>
              <a:t> Web </a:t>
            </a:r>
            <a:r>
              <a:rPr lang="zh-CN" altLang="en-US" sz="2000">
                <a:sym typeface="+mn-ea"/>
              </a:rPr>
              <a:t>系统开发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51" name="文本框 50"/>
          <p:cNvSpPr txBox="1"/>
          <p:nvPr/>
        </p:nvSpPr>
        <p:spPr>
          <a:xfrm>
            <a:off x="4201795" y="4373880"/>
            <a:ext cx="37579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许珍妮（核心／商业金融）</a:t>
            </a:r>
            <a:endParaRPr lang="zh-CN" altLang="en-US" sz="2000"/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金融精算与产品设计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六维风险指标推导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000">
                <a:sym typeface="+mn-ea"/>
              </a:rPr>
              <a:t>“科创综合险</a:t>
            </a:r>
            <a:r>
              <a:rPr lang="zh-CN" altLang="en-US" sz="2000">
                <a:sym typeface="+mn-ea"/>
              </a:rPr>
              <a:t>”产品研发及动态保费精算模型构建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651544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系统界面实操四：动态定价与核保报告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745490"/>
            <a:ext cx="10339705" cy="6106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课题研发与跨学科技术路线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42091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深度交叉攻关：AI 软件工程 x 金融精算 x 经济法学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24" name="Group 24"/>
          <p:cNvGrpSpPr/>
          <p:nvPr/>
        </p:nvGrpSpPr>
        <p:grpSpPr>
          <a:xfrm>
            <a:off x="857250" y="1666875"/>
            <a:ext cx="10096500" cy="4095750"/>
            <a:chOff x="857250" y="1666875"/>
            <a:chExt cx="10096500" cy="409575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70760" y="1803082"/>
              <a:ext cx="4230731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AI 与软件工程落地 (计算机/数据科学)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465546"/>
              <a:ext cx="302892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Python 数据处理与 API 接口封装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37046"/>
              <a:ext cx="3094584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Multi-Agent 质询与 Prompt 工程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862497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NetworkX 知识图谱与拓扑建图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136" y="4180046"/>
              <a:ext cx="239785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金融级 Web 原型界面开发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109537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1680127" y="5102542"/>
              <a:ext cx="321199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3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成果：交付代码仓库与公网 Web 原型</a:t>
              </a:r>
              <a:endParaRPr lang="zh-CN" sz="1350" b="1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096000" y="1666875"/>
              <a:ext cx="4857750" cy="4095750"/>
            </a:xfrm>
            <a:prstGeom prst="roundRect">
              <a:avLst>
                <a:gd name="adj" fmla="val 1860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096000" y="1666875"/>
              <a:ext cx="485775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6306647" y="1803082"/>
              <a:ext cx="443645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金融精算与法律研究 (金融工程/经济法学)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326886" y="24655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六维特有风险指标量化推导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326886" y="3037046"/>
              <a:ext cx="2480808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平安“科创综合险”产品设计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26886" y="3608546"/>
              <a:ext cx="265285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动态保费精算模型与调节系数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26886" y="4180046"/>
              <a:ext cx="246169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网信办算法备案与合规研究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2" name="Rectangle 22"/>
            <p:cNvSpPr/>
            <p:nvPr/>
          </p:nvSpPr>
          <p:spPr>
            <a:xfrm>
              <a:off x="6334125" y="4905375"/>
              <a:ext cx="4381500" cy="571500"/>
            </a:xfrm>
            <a:prstGeom prst="roundRect">
              <a:avLst>
                <a:gd name="adj" fmla="val 10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6896014" y="5102542"/>
              <a:ext cx="325772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350" b="1" dirty="0">
                  <a:solidFill>
                    <a:schemeClr val="accent2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成果：完成高水平研究报告与精算方案</a:t>
              </a:r>
              <a:endParaRPr lang="zh-CN" sz="1350" b="1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场景泛化与应用前景扩展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辐射三大金融场景，具极强通用价值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rgbClr val="22C55E"/>
            </a:solidFill>
          </a:ln>
        </p:spPr>
      </p:sp>
      <p:grpSp>
        <p:nvGrpSpPr>
          <p:cNvPr id="27" name="Group 27"/>
          <p:cNvGrpSpPr/>
          <p:nvPr/>
        </p:nvGrpSpPr>
        <p:grpSpPr>
          <a:xfrm>
            <a:off x="857250" y="1666875"/>
            <a:ext cx="10096500" cy="4000500"/>
            <a:chOff x="857250" y="1666875"/>
            <a:chExt cx="10096500" cy="4000500"/>
          </a:xfrm>
        </p:grpSpPr>
        <p:sp>
          <p:nvSpPr>
            <p:cNvPr id="6" name="Rectangle 6"/>
            <p:cNvSpPr/>
            <p:nvPr/>
          </p:nvSpPr>
          <p:spPr>
            <a:xfrm>
              <a:off x="85725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255109" y="1847850"/>
              <a:ext cx="234753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场景一：商业银行科技贷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8813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解决专利质押评估难题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8813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预警供应链断供坏账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88136" y="3608546"/>
              <a:ext cx="227053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辅助确定授信额度与利率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088517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赋能：降低科技贷坏账风险</a:t>
              </a:r>
              <a:endParaRPr lang="zh-CN" sz="1350" b="1" dirty="0">
                <a:solidFill>
                  <a:schemeClr val="accent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33875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Rectangle 14"/>
            <p:cNvSpPr/>
            <p:nvPr/>
          </p:nvSpPr>
          <p:spPr>
            <a:xfrm>
              <a:off x="4333875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4514507" y="1847850"/>
              <a:ext cx="2781986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场景二：硬科技 VC/PE 尽调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4564761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缩短早期项目尽调周期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564761" y="3084671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自动核查算法合规漏洞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564761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技术路线颠覆前瞻预警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65142" y="4664392"/>
              <a:ext cx="23036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2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赋能：提升投资尽调成功率</a:t>
              </a:r>
              <a:endParaRPr lang="zh-CN" sz="1350" b="1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810500" y="1666875"/>
              <a:ext cx="3143250" cy="4000500"/>
            </a:xfrm>
            <a:prstGeom prst="roundRect">
              <a:avLst>
                <a:gd name="adj" fmla="val 2424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7810500" y="1666875"/>
              <a:ext cx="3143250" cy="523875"/>
            </a:xfrm>
            <a:prstGeom prst="roundRect">
              <a:avLst>
                <a:gd name="adj" fmla="val 14545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102346" y="1847850"/>
              <a:ext cx="255955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场景三：政府产业基金监控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1386" y="256079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园区企业地缘清单预警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041386" y="3084671"/>
              <a:ext cx="188821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监控研发资本化异动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041386" y="3608546"/>
              <a:ext cx="2079371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53035" indent="-15303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辅助专项补贴精准发放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8041767" y="4664392"/>
              <a:ext cx="211277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350" b="1" dirty="0">
                  <a:solidFill>
                    <a:schemeClr val="accent3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赋能：保障财政资金安全</a:t>
              </a:r>
              <a:endParaRPr lang="zh-CN" sz="1350" b="1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2"/>
          <p:cNvSpPr/>
          <p:nvPr/>
        </p:nvSpPr>
        <p:spPr>
          <a:xfrm>
            <a:off x="3429000" y="762000"/>
            <a:ext cx="5334000" cy="5334000"/>
          </a:xfrm>
          <a:prstGeom prst="ellipse">
            <a:avLst/>
          </a:prstGeom>
          <a:noFill/>
          <a:ln w="14288">
            <a:solidFill>
              <a:schemeClr val="accent1">
                <a:alpha val="20000"/>
              </a:schemeClr>
            </a:solidFill>
          </a:ln>
        </p:spPr>
      </p:sp>
      <p:sp>
        <p:nvSpPr>
          <p:cNvPr id="3" name="Ellipse 3"/>
          <p:cNvSpPr/>
          <p:nvPr/>
        </p:nvSpPr>
        <p:spPr>
          <a:xfrm>
            <a:off x="2286000" y="-381000"/>
            <a:ext cx="7620000" cy="7620000"/>
          </a:xfrm>
          <a:prstGeom prst="ellipse">
            <a:avLst/>
          </a:prstGeom>
          <a:noFill/>
          <a:ln w="9525">
            <a:solidFill>
              <a:schemeClr val="accent3">
                <a:alpha val="10000"/>
              </a:schemeClr>
            </a:solidFill>
          </a:ln>
        </p:spPr>
      </p:sp>
      <p:sp>
        <p:nvSpPr>
          <p:cNvPr id="4" name="TextBox 4"/>
          <p:cNvSpPr txBox="1"/>
          <p:nvPr/>
        </p:nvSpPr>
        <p:spPr>
          <a:xfrm>
            <a:off x="5186439" y="2499360"/>
            <a:ext cx="1819123" cy="8191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42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谢谢！</a:t>
            </a:r>
            <a:endParaRPr lang="zh-CN" sz="42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476500" y="3762375"/>
            <a:ext cx="7239000" cy="857250"/>
            <a:chOff x="2476500" y="3762375"/>
            <a:chExt cx="7239000" cy="857250"/>
          </a:xfrm>
        </p:grpSpPr>
        <p:sp>
          <p:nvSpPr>
            <p:cNvPr id="5" name="Rectangle 5"/>
            <p:cNvSpPr/>
            <p:nvPr/>
          </p:nvSpPr>
          <p:spPr>
            <a:xfrm>
              <a:off x="2476500" y="3762375"/>
              <a:ext cx="7239000" cy="857250"/>
            </a:xfrm>
            <a:prstGeom prst="roundRect">
              <a:avLst>
                <a:gd name="adj" fmla="val 8889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3570605" y="4075748"/>
              <a:ext cx="5050790" cy="2997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altLang="en-US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数智风控：</a:t>
              </a:r>
              <a:r>
                <a:rPr lang="en-US" altLang="zh-CN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AI </a:t>
              </a:r>
              <a:r>
                <a:rPr lang="zh-CN" altLang="en-US" sz="195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科创企业新型风险前瞻治理方案</a:t>
              </a:r>
              <a:endParaRPr lang="zh-CN" altLang="en-US" sz="1950" b="1" dirty="0">
                <a:solidFill>
                  <a:schemeClr val="accent3"/>
                </a:solidFill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1554023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汇报大纲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73977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研究报告与原型系统九大核心板块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45" name="Group 45"/>
          <p:cNvGrpSpPr/>
          <p:nvPr/>
        </p:nvGrpSpPr>
        <p:grpSpPr>
          <a:xfrm>
            <a:off x="571500" y="1381125"/>
            <a:ext cx="11001375" cy="4619625"/>
            <a:chOff x="571500" y="1381125"/>
            <a:chExt cx="11001375" cy="4619625"/>
          </a:xfrm>
        </p:grpSpPr>
        <p:sp>
          <p:nvSpPr>
            <p:cNvPr id="5" name="Rectangle 5"/>
            <p:cNvSpPr/>
            <p:nvPr/>
          </p:nvSpPr>
          <p:spPr>
            <a:xfrm>
              <a:off x="57150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9895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01</a:t>
              </a:r>
              <a:endParaRPr lang="en-US" sz="210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801243" y="2012632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研究背景与局限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02767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财务范式失灵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802767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闭环风控目标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338137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360883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02</a:t>
              </a:r>
              <a:endParaRPr lang="en-US" sz="210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611118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六维特有风险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612642" y="2521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六大场景定义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61264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量化路径与数据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191250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6418707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03</a:t>
              </a:r>
              <a:endParaRPr lang="en-US" sz="210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420993" y="2012632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系统整体架构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6422517" y="2521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四层解耦架构图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6422517" y="2902268"/>
              <a:ext cx="1394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DeepSeek 底座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9001125" y="1381125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9228582" y="1583055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04</a:t>
              </a:r>
              <a:endParaRPr lang="en-US" sz="2100" b="1" dirty="0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9230868" y="2012632"/>
              <a:ext cx="191551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Multi-Agent 辩论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232392" y="2521268"/>
              <a:ext cx="1068134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三节点质询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9232392" y="290226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一票否决规则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57150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79895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05</a:t>
              </a:r>
              <a:endParaRPr lang="en-US" sz="2100" b="1" dirty="0">
                <a:solidFill>
                  <a:schemeClr val="accent3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01243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供应链知识图谱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02767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拓扑穿透模型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802767" y="5331142"/>
              <a:ext cx="125398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BIS 清单预警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338137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360883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06</a:t>
              </a:r>
              <a:endParaRPr lang="en-US" sz="210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3611118" y="4441508"/>
              <a:ext cx="1416139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平安动态定价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3612642" y="4950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动态保费精算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612642" y="5331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自动化核保报告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35" name="Rectangle 35"/>
            <p:cNvSpPr/>
            <p:nvPr/>
          </p:nvSpPr>
          <p:spPr>
            <a:xfrm>
              <a:off x="6191250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6418707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07</a:t>
              </a:r>
              <a:endParaRPr lang="en-US" sz="2100" b="1" dirty="0">
                <a:solidFill>
                  <a:srgbClr val="22C55E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6420993" y="4441508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rPr>
                <a:t>系统实操截图展示</a:t>
              </a:r>
              <a:endParaRPr lang="zh-CN" sz="1650" b="1" dirty="0">
                <a:solidFill>
                  <a:srgbClr val="22C55E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422517" y="4950142"/>
              <a:ext cx="194955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4 大功能模块真实截图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6422517" y="5331142"/>
              <a:ext cx="18288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浏览器 Mockup 展示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9001125" y="3810000"/>
              <a:ext cx="2571750" cy="2190750"/>
            </a:xfrm>
            <a:prstGeom prst="roundRect">
              <a:avLst>
                <a:gd name="adj" fmla="val 3478"/>
              </a:avLst>
            </a:prstGeom>
            <a:solidFill>
              <a:schemeClr val="lt2"/>
            </a:solidFill>
            <a:ln w="9525">
              <a:solidFill>
                <a:schemeClr val="accent6"/>
              </a:solidFill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9228582" y="4011930"/>
              <a:ext cx="347857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-US" sz="210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08</a:t>
              </a:r>
              <a:endParaRPr lang="en-US" sz="210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9230868" y="444150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课题研发与展望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9232392" y="4950142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跨学科成果展示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9232392" y="5331142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场景泛化扩展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研究背景与传统范式局限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194560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传统静态财务风控严重盲区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8" name="Group 28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EF4444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571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7F1D1D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1830743" y="1498282"/>
              <a:ext cx="2815514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传统静态财务风控两大盲区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849630" y="2314575"/>
              <a:ext cx="3195638" cy="2470976"/>
              <a:chOff x="849630" y="2314575"/>
              <a:chExt cx="3195638" cy="2470976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849630" y="2314575"/>
                <a:ext cx="3195638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盲区一：轻资产与高研致财报失真</a:t>
                </a:r>
                <a:endParaRPr lang="zh-CN" sz="1500" b="1" dirty="0">
                  <a:solidFill>
                    <a:srgbClr val="EF4444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50392" y="2711768"/>
                <a:ext cx="306724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研发投入占比高，缺少固定资产抵押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850392" y="3092768"/>
                <a:ext cx="215855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会计资本化操纵难以识别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849630" y="3743325"/>
                <a:ext cx="2983611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EF4444"/>
                    </a:solidFill>
                    <a:latin typeface="+mn-lt"/>
                    <a:ea typeface="+mn-ea"/>
                    <a:cs typeface="+mn-cs"/>
                  </a:rPr>
                  <a:t>盲区二：非标特有风险完全隐蔽</a:t>
                </a:r>
                <a:endParaRPr lang="zh-CN" sz="1500" b="1" dirty="0">
                  <a:solidFill>
                    <a:srgbClr val="EF4444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850392" y="4140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技术路线被颠覆、核心人员流失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850392" y="4521518"/>
                <a:ext cx="2522030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算法违规被拒、地缘政治制裁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  <p:sp>
          <p:nvSpPr>
            <p:cNvPr id="15" name="Rectangle 15"/>
            <p:cNvSpPr/>
            <p:nvPr/>
          </p:nvSpPr>
          <p:spPr>
            <a:xfrm>
              <a:off x="6286500" y="1333500"/>
              <a:ext cx="5334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rgbClr val="22C55E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6286500" y="1333500"/>
              <a:ext cx="5334000" cy="523875"/>
            </a:xfrm>
            <a:prstGeom prst="roundRect">
              <a:avLst>
                <a:gd name="adj" fmla="val 14545"/>
              </a:avLst>
            </a:prstGeom>
            <a:solidFill>
              <a:srgbClr val="064E3B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895587" y="14982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全链条闭环风控目标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7" name="Group 27"/>
            <p:cNvGrpSpPr/>
            <p:nvPr/>
          </p:nvGrpSpPr>
          <p:grpSpPr>
            <a:xfrm>
              <a:off x="6572250" y="2333625"/>
              <a:ext cx="4762500" cy="3333750"/>
              <a:chOff x="6572250" y="2333625"/>
              <a:chExt cx="4762500" cy="3333750"/>
            </a:xfrm>
          </p:grpSpPr>
          <p:sp>
            <p:nvSpPr>
              <p:cNvPr id="18" name="Rectangle 18"/>
              <p:cNvSpPr/>
              <p:nvPr/>
            </p:nvSpPr>
            <p:spPr>
              <a:xfrm>
                <a:off x="6572250" y="233362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6850380" y="255270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看得见风险</a:t>
                </a:r>
                <a:endParaRPr lang="zh-CN" sz="15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851142" y="290226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实时穿透非结构化数据与关系网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21" name="Rectangle 21"/>
              <p:cNvSpPr/>
              <p:nvPr/>
            </p:nvSpPr>
            <p:spPr>
              <a:xfrm>
                <a:off x="6572250" y="3524250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6850380" y="3743325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管得住过程</a:t>
                </a:r>
                <a:endParaRPr lang="zh-CN" sz="15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6851142" y="4092892"/>
                <a:ext cx="3109349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Multi-Agent 多视角质询与动态评估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6572250" y="4714875"/>
                <a:ext cx="4762500" cy="952500"/>
              </a:xfrm>
              <a:prstGeom prst="roundRect">
                <a:avLst>
                  <a:gd name="adj" fmla="val 8000"/>
                </a:avLst>
              </a:prstGeom>
              <a:solidFill>
                <a:schemeClr val="accent5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6850380" y="4933950"/>
                <a:ext cx="1075372" cy="293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l"/>
                <a:r>
                  <a:rPr lang="zh-CN" sz="1500" b="1" dirty="0">
                    <a:solidFill>
                      <a:srgbClr val="22C55E"/>
                    </a:solidFill>
                    <a:latin typeface="+mn-lt"/>
                    <a:ea typeface="+mn-ea"/>
                    <a:cs typeface="+mn-cs"/>
                  </a:rPr>
                  <a:t>降得下损失</a:t>
                </a:r>
                <a:endParaRPr lang="zh-CN" sz="1500" b="1" dirty="0">
                  <a:solidFill>
                    <a:srgbClr val="22C55E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TextBox 26"/>
              <p:cNvSpPr txBox="1"/>
              <p:nvPr/>
            </p:nvSpPr>
            <p:spPr>
              <a:xfrm>
                <a:off x="6851142" y="5283518"/>
                <a:ext cx="270376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marL="145415" indent="-145415" algn="l">
                  <a:buClr>
                    <a:srgbClr val="CBD5E1"/>
                  </a:buClr>
                  <a:buSzTx/>
                  <a:buFontTx/>
                  <a:buChar char="•"/>
                </a:pPr>
                <a:r>
                  <a:rPr lang="zh-CN" sz="1350" dirty="0">
                    <a:solidFill>
                      <a:srgbClr val="CBD5E1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平安科创综合险与动态精算定价</a:t>
                </a:r>
                <a:endPara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3462261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课题整体研究路线图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理论探索 ➔ 算法建模 ➔ 工程落地 ➔ 保险闭环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42875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grpSp>
        <p:nvGrpSpPr>
          <p:cNvPr id="30" name="Group 30"/>
          <p:cNvGrpSpPr/>
          <p:nvPr/>
        </p:nvGrpSpPr>
        <p:grpSpPr>
          <a:xfrm>
            <a:off x="857250" y="2095500"/>
            <a:ext cx="10287000" cy="3429000"/>
            <a:chOff x="857250" y="2095500"/>
            <a:chExt cx="10287000" cy="3429000"/>
          </a:xfrm>
        </p:grpSpPr>
        <p:sp>
          <p:nvSpPr>
            <p:cNvPr id="6" name="Rectangle 6"/>
            <p:cNvSpPr/>
            <p:nvPr/>
          </p:nvSpPr>
          <p:spPr>
            <a:xfrm>
              <a:off x="857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144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阶段一：理论构建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040892" y="29022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识别六维特有风险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040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建立多源数据提取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040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构建量化计算指标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524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3" name="Rectangle 13"/>
            <p:cNvSpPr/>
            <p:nvPr/>
          </p:nvSpPr>
          <p:spPr>
            <a:xfrm>
              <a:off x="3524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3811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阶段二：算法研发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707892" y="2902268"/>
              <a:ext cx="163899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Multi-Agent 质询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707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冲突裁决一票否决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3707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知识图谱拓扑穿透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6191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9" name="Rectangle 19"/>
            <p:cNvSpPr/>
            <p:nvPr/>
          </p:nvSpPr>
          <p:spPr>
            <a:xfrm>
              <a:off x="6191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6478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阶段三：原型开发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6374892" y="2902268"/>
              <a:ext cx="173713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Python 数据流水线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6374892" y="3378518"/>
              <a:ext cx="172531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DeepSeek API 封装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6374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交互式控制台大屏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4" name="Rectangle 24"/>
            <p:cNvSpPr/>
            <p:nvPr/>
          </p:nvSpPr>
          <p:spPr>
            <a:xfrm>
              <a:off x="8858250" y="2095500"/>
              <a:ext cx="2286000" cy="3429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5" name="Rectangle 25"/>
            <p:cNvSpPr/>
            <p:nvPr/>
          </p:nvSpPr>
          <p:spPr>
            <a:xfrm>
              <a:off x="8858250" y="2095500"/>
              <a:ext cx="2286000" cy="476250"/>
            </a:xfrm>
            <a:prstGeom prst="roundRect">
              <a:avLst>
                <a:gd name="adj" fmla="val 16000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9145524" y="2247900"/>
              <a:ext cx="1711452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阶段四：商业闭环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9041892" y="2902268"/>
              <a:ext cx="143160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科创综合险产品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9041892" y="337851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动态费率精算模型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9041892" y="3854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自动核保报告生成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07204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科创企业六维特有风险模型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103245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突破传统静态财务框架的动态评估矩阵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29" name="Group 29"/>
          <p:cNvGrpSpPr/>
          <p:nvPr/>
        </p:nvGrpSpPr>
        <p:grpSpPr>
          <a:xfrm>
            <a:off x="571500" y="1333500"/>
            <a:ext cx="10858500" cy="4667250"/>
            <a:chOff x="571500" y="1333500"/>
            <a:chExt cx="10858500" cy="466725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75361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技术路线颠覆风险</a:t>
              </a:r>
              <a:endParaRPr lang="zh-CN" sz="165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55142" y="2045018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竞品突破导致技术迭代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55142" y="2426018"/>
              <a:ext cx="254929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量化：竞品重合度 + 专利增速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428625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4468368" y="1536382"/>
              <a:ext cx="1882597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核心技术人员流失</a:t>
              </a:r>
              <a:endParaRPr lang="zh-CN" sz="165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4469892" y="2045018"/>
              <a:ext cx="202208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核心科学家/CTO 离职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469892" y="2426018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量化：高管变动 NLP 抽取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8001000" y="1333500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8183118" y="1536382"/>
              <a:ext cx="2115826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算法与数据合规风险</a:t>
              </a:r>
              <a:endParaRPr lang="zh-CN" sz="1650" b="1" dirty="0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184642" y="2045018"/>
              <a:ext cx="2258511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深度合成未备案/数据出境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184642" y="2426018"/>
              <a:ext cx="124987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一票否决机制</a:t>
              </a:r>
              <a:endParaRPr lang="zh-CN" sz="1350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5715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75361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地缘与出口管制</a:t>
              </a:r>
              <a:endParaRPr lang="zh-CN" sz="1650" b="1" dirty="0">
                <a:solidFill>
                  <a:schemeClr val="accent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55142" y="4473892"/>
              <a:ext cx="197681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实体清单引发二级断供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55142" y="4854892"/>
              <a:ext cx="231971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chemeClr val="accent2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chemeClr val="accent2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量化：图谱 BFS 穿透传染</a:t>
              </a:r>
              <a:endParaRPr lang="zh-CN" sz="1350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428625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4468368" y="3965258"/>
              <a:ext cx="1649368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研发资本化操纵</a:t>
              </a:r>
              <a:endParaRPr lang="zh-CN" sz="165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4469892" y="447389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虚增资本化粉饰利润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4469892" y="4854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量化：资本化率跳变偏离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5" name="Rectangle 25"/>
            <p:cNvSpPr/>
            <p:nvPr/>
          </p:nvSpPr>
          <p:spPr>
            <a:xfrm>
              <a:off x="8001000" y="3762375"/>
              <a:ext cx="3429000" cy="2238375"/>
            </a:xfrm>
            <a:prstGeom prst="roundRect">
              <a:avLst>
                <a:gd name="adj" fmla="val 3404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183118" y="3965258"/>
              <a:ext cx="201087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zh-CN" sz="165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客户/供应商集中度</a:t>
              </a:r>
              <a:endParaRPr lang="zh-CN" sz="1650" b="1" dirty="0">
                <a:solidFill>
                  <a:schemeClr val="accen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8184642" y="4473892"/>
              <a:ext cx="215855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F8FAFC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单一大客户引发单点故障</a:t>
              </a:r>
              <a:endParaRPr lang="zh-CN" sz="1350" dirty="0">
                <a:solidFill>
                  <a:srgbClr val="F8FAFC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8184642" y="4854892"/>
              <a:ext cx="262695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量化：HHI 指数 + 前五大占比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225557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六维风险量化与计算路径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558034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多源数据抽取与精细化量化指标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476250" y="1238250"/>
            <a:ext cx="11239500" cy="5143500"/>
          </a:xfrm>
          <a:prstGeom prst="roundRect">
            <a:avLst>
              <a:gd name="adj" fmla="val 1481"/>
            </a:avLst>
          </a:prstGeom>
          <a:solidFill>
            <a:schemeClr val="lt2"/>
          </a:solidFill>
          <a:ln w="14288">
            <a:solidFill>
              <a:schemeClr val="accent1"/>
            </a:solidFill>
          </a:ln>
        </p:spPr>
      </p:sp>
      <p:sp>
        <p:nvSpPr>
          <p:cNvPr id="6" name="Rectangle 6"/>
          <p:cNvSpPr/>
          <p:nvPr/>
        </p:nvSpPr>
        <p:spPr>
          <a:xfrm>
            <a:off x="708025" y="1238250"/>
            <a:ext cx="11007725" cy="476250"/>
          </a:xfrm>
          <a:prstGeom prst="roundRect">
            <a:avLst>
              <a:gd name="adj" fmla="val 16000"/>
            </a:avLst>
          </a:prstGeom>
          <a:solidFill>
            <a:schemeClr val="accent5"/>
          </a:solidFill>
          <a:ln>
            <a:noFill/>
          </a:ln>
        </p:spPr>
      </p:sp>
      <p:sp>
        <p:nvSpPr>
          <p:cNvPr id="7" name="TextBox 7"/>
          <p:cNvSpPr txBox="1"/>
          <p:nvPr/>
        </p:nvSpPr>
        <p:spPr>
          <a:xfrm>
            <a:off x="8497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风险维度</a:t>
            </a:r>
            <a:endParaRPr lang="zh-CN" sz="1350" b="1" dirty="0">
              <a:solidFill>
                <a:schemeClr val="accent3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945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量化指标</a:t>
            </a:r>
            <a:endParaRPr lang="zh-CN" sz="1350" b="1" dirty="0">
              <a:solidFill>
                <a:schemeClr val="accent3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612244" y="1397318"/>
            <a:ext cx="777011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数据来源</a:t>
            </a:r>
            <a:endParaRPr lang="zh-CN" sz="1350" b="1" dirty="0">
              <a:solidFill>
                <a:schemeClr val="accent3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64509" y="1397318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ctr"/>
            <a:r>
              <a:rPr lang="zh-CN" sz="1350" b="1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判定与计算模型</a:t>
            </a:r>
            <a:endParaRPr lang="zh-CN" sz="1350" b="1" dirty="0">
              <a:solidFill>
                <a:schemeClr val="accent3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Line 11"/>
          <p:cNvSpPr/>
          <p:nvPr/>
        </p:nvSpPr>
        <p:spPr>
          <a:xfrm>
            <a:off x="476250" y="1714500"/>
            <a:ext cx="11239500" cy="9525"/>
          </a:xfrm>
          <a:custGeom>
            <a:avLst/>
            <a:gdLst/>
            <a:ahLst/>
            <a:cxnLst/>
            <a:rect l="l" t="t" r="r" b="b"/>
            <a:pathLst>
              <a:path w="11239500" h="9525">
                <a:moveTo>
                  <a:pt x="0" y="0"/>
                </a:moveTo>
                <a:lnTo>
                  <a:pt x="112395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12" name="TextBox 12"/>
          <p:cNvSpPr txBox="1"/>
          <p:nvPr/>
        </p:nvSpPr>
        <p:spPr>
          <a:xfrm>
            <a:off x="707517" y="19973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技术路线颠覆</a:t>
            </a:r>
            <a:endParaRPr lang="zh-CN" sz="135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279523" y="2005489"/>
            <a:ext cx="176193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竞品重合度 / 专利增速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946904" y="2013585"/>
            <a:ext cx="1394765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巨潮 PDF / 专利库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327773" y="2005489"/>
            <a:ext cx="2957525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DeepSeek 语义 + 专利分布余弦相似度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16" name="Line 16"/>
          <p:cNvSpPr/>
          <p:nvPr/>
        </p:nvSpPr>
        <p:spPr>
          <a:xfrm>
            <a:off x="714375" y="24003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17" name="TextBox 17"/>
          <p:cNvSpPr txBox="1"/>
          <p:nvPr/>
        </p:nvSpPr>
        <p:spPr>
          <a:xfrm>
            <a:off x="707517" y="2683192"/>
            <a:ext cx="1158659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核心人员流失</a:t>
            </a:r>
            <a:endParaRPr lang="zh-CN" sz="135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279523" y="2691289"/>
            <a:ext cx="170617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CTO 离职 / 高管变动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946904" y="2699385"/>
            <a:ext cx="1490320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巨潮公告 / 高管变更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327773" y="2691289"/>
            <a:ext cx="2734859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NLP 提取核心名单异动，直接扣分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1" name="Line 21"/>
          <p:cNvSpPr/>
          <p:nvPr/>
        </p:nvSpPr>
        <p:spPr>
          <a:xfrm>
            <a:off x="714375" y="30861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2" name="TextBox 22"/>
          <p:cNvSpPr txBox="1"/>
          <p:nvPr/>
        </p:nvSpPr>
        <p:spPr>
          <a:xfrm>
            <a:off x="707517" y="33689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算法与数据合规</a:t>
            </a:r>
            <a:endParaRPr lang="zh-CN" sz="1350" b="1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279523" y="3377089"/>
            <a:ext cx="1934251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深度合成备案 / 出境评估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4946904" y="3385185"/>
            <a:ext cx="130454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网信办算法备案库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327773" y="3377089"/>
            <a:ext cx="3088752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备案库比对，未备案直接触发一票否决</a:t>
            </a:r>
            <a:endParaRPr lang="zh-CN" sz="1280" b="1" dirty="0">
              <a:solidFill>
                <a:schemeClr val="accent2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6" name="Line 26"/>
          <p:cNvSpPr/>
          <p:nvPr/>
        </p:nvSpPr>
        <p:spPr>
          <a:xfrm>
            <a:off x="714375" y="37719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27" name="TextBox 27"/>
          <p:cNvSpPr txBox="1"/>
          <p:nvPr/>
        </p:nvSpPr>
        <p:spPr>
          <a:xfrm>
            <a:off x="707517" y="40547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地缘与出口管制</a:t>
            </a:r>
            <a:endParaRPr lang="zh-CN" sz="1350" b="1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2279523" y="4062889"/>
            <a:ext cx="2106564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实体清单波及 / 供应链断供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946904" y="4070985"/>
            <a:ext cx="1863329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美国 BIS List / 海关关单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7327773" y="4062889"/>
            <a:ext cx="328958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b="1" dirty="0">
                <a:solidFill>
                  <a:schemeClr val="accent2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BFS 图谱传染算法计算指数 I_contagion</a:t>
            </a:r>
            <a:endParaRPr lang="zh-CN" sz="1280" b="1" dirty="0">
              <a:solidFill>
                <a:schemeClr val="accent2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1" name="Line 31"/>
          <p:cNvSpPr/>
          <p:nvPr/>
        </p:nvSpPr>
        <p:spPr>
          <a:xfrm>
            <a:off x="714375" y="44577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2" name="TextBox 32"/>
          <p:cNvSpPr txBox="1"/>
          <p:nvPr/>
        </p:nvSpPr>
        <p:spPr>
          <a:xfrm>
            <a:off x="707517" y="4740592"/>
            <a:ext cx="1349483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研发资本化操纵</a:t>
            </a:r>
            <a:endParaRPr lang="zh-CN" sz="135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2279523" y="4748689"/>
            <a:ext cx="158962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资本化率 / 同行偏离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4946904" y="4756785"/>
            <a:ext cx="1360714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AKShare 财报明细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7327773" y="4748689"/>
            <a:ext cx="3097367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资本化率 &gt; 40% 且 偏离均值 &gt; 20% 警示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6" name="Line 36"/>
          <p:cNvSpPr/>
          <p:nvPr/>
        </p:nvSpPr>
        <p:spPr>
          <a:xfrm>
            <a:off x="714375" y="5143500"/>
            <a:ext cx="10763250" cy="9525"/>
          </a:xfrm>
          <a:custGeom>
            <a:avLst/>
            <a:gdLst/>
            <a:ahLst/>
            <a:cxnLst/>
            <a:rect l="l" t="t" r="r" b="b"/>
            <a:pathLst>
              <a:path w="10763250" h="9525">
                <a:moveTo>
                  <a:pt x="0" y="0"/>
                </a:moveTo>
                <a:lnTo>
                  <a:pt x="10763250" y="0"/>
                </a:lnTo>
              </a:path>
            </a:pathLst>
          </a:custGeom>
          <a:noFill/>
          <a:ln w="9525">
            <a:solidFill>
              <a:schemeClr val="accent6">
                <a:alpha val="40000"/>
              </a:schemeClr>
            </a:solidFill>
          </a:ln>
        </p:spPr>
      </p:sp>
      <p:sp>
        <p:nvSpPr>
          <p:cNvPr id="37" name="TextBox 37"/>
          <p:cNvSpPr txBox="1"/>
          <p:nvPr/>
        </p:nvSpPr>
        <p:spPr>
          <a:xfrm>
            <a:off x="707517" y="5426392"/>
            <a:ext cx="145443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客户/供应商集中</a:t>
            </a:r>
            <a:endParaRPr lang="zh-CN" sz="135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2279523" y="5434489"/>
            <a:ext cx="1988383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前五大集中度 / HHI 指数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4946904" y="5442585"/>
            <a:ext cx="1526177" cy="23469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00" dirty="0">
                <a:solidFill>
                  <a:srgbClr val="94A3B8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AKShare 集中度数据</a:t>
            </a:r>
            <a:endParaRPr lang="zh-CN" sz="1200" dirty="0">
              <a:solidFill>
                <a:srgbClr val="94A3B8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7327773" y="5434489"/>
            <a:ext cx="2821666" cy="24936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28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前五大营收占比 &gt; 80% 触发惩罚系数</a:t>
            </a:r>
            <a:endParaRPr lang="zh-CN" sz="1280" dirty="0">
              <a:solidFill>
                <a:srgbClr val="CBD5E1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2698966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系统整体架构图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3793846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数据采集 ➔ 核心引擎 ➔ 智能决策 ➔ 商业闭环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grpSp>
        <p:nvGrpSpPr>
          <p:cNvPr id="51" name="Group 51"/>
          <p:cNvGrpSpPr/>
          <p:nvPr/>
        </p:nvGrpSpPr>
        <p:grpSpPr>
          <a:xfrm>
            <a:off x="571500" y="1333500"/>
            <a:ext cx="11049000" cy="4762500"/>
            <a:chOff x="571500" y="1333500"/>
            <a:chExt cx="11049000" cy="4762500"/>
          </a:xfrm>
        </p:grpSpPr>
        <p:sp>
          <p:nvSpPr>
            <p:cNvPr id="5" name="Rectangle 5"/>
            <p:cNvSpPr/>
            <p:nvPr/>
          </p:nvSpPr>
          <p:spPr>
            <a:xfrm>
              <a:off x="571500" y="1333500"/>
              <a:ext cx="11049000" cy="4762500"/>
            </a:xfrm>
            <a:prstGeom prst="roundRect">
              <a:avLst>
                <a:gd name="adj" fmla="val 1600"/>
              </a:avLst>
            </a:prstGeom>
            <a:solidFill>
              <a:schemeClr val="lt2"/>
            </a:solidFill>
            <a:ln w="14288">
              <a:solidFill>
                <a:schemeClr val="accent1"/>
              </a:solidFill>
            </a:ln>
          </p:spPr>
        </p:sp>
        <p:sp>
          <p:nvSpPr>
            <p:cNvPr id="6" name="Rectangle 6"/>
            <p:cNvSpPr/>
            <p:nvPr/>
          </p:nvSpPr>
          <p:spPr>
            <a:xfrm>
              <a:off x="857250" y="1524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857250" y="1524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1313545" y="1869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应用闭环层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3143250" y="1733550"/>
              <a:ext cx="7905750" cy="476250"/>
              <a:chOff x="3143250" y="1733550"/>
              <a:chExt cx="7905750" cy="476250"/>
            </a:xfrm>
          </p:grpSpPr>
          <p:sp>
            <p:nvSpPr>
              <p:cNvPr id="9" name="Rectangle 9"/>
              <p:cNvSpPr/>
              <p:nvPr/>
            </p:nvSpPr>
            <p:spPr>
              <a:xfrm>
                <a:off x="3143250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3468310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科创综合险产品方案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11" name="Rectangle 11"/>
              <p:cNvSpPr/>
              <p:nvPr/>
            </p:nvSpPr>
            <p:spPr>
              <a:xfrm>
                <a:off x="5762625" y="1733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6183097" y="1892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动态保费精算模型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13" name="Rectangle 13"/>
              <p:cNvSpPr/>
              <p:nvPr/>
            </p:nvSpPr>
            <p:spPr>
              <a:xfrm>
                <a:off x="8382000" y="1733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rgbClr val="22C55E"/>
                </a:solidFill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8849935" y="1892618"/>
                <a:ext cx="173113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自动化核保决策报告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7048500" y="2476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17" name="Rectangle 17"/>
            <p:cNvSpPr/>
            <p:nvPr/>
          </p:nvSpPr>
          <p:spPr>
            <a:xfrm>
              <a:off x="857250" y="2667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2"/>
              </a:solidFill>
            </a:ln>
          </p:spPr>
        </p:sp>
        <p:sp>
          <p:nvSpPr>
            <p:cNvPr id="18" name="Rectangle 18"/>
            <p:cNvSpPr/>
            <p:nvPr/>
          </p:nvSpPr>
          <p:spPr>
            <a:xfrm>
              <a:off x="857250" y="2667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1313545" y="3012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智能决策层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3143250" y="2876550"/>
              <a:ext cx="7905750" cy="476250"/>
              <a:chOff x="3143250" y="2876550"/>
              <a:chExt cx="7905750" cy="476250"/>
            </a:xfrm>
          </p:grpSpPr>
          <p:sp>
            <p:nvSpPr>
              <p:cNvPr id="20" name="Rectangle 20"/>
              <p:cNvSpPr/>
              <p:nvPr/>
            </p:nvSpPr>
            <p:spPr>
              <a:xfrm>
                <a:off x="3143250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1" name="TextBox 21"/>
              <p:cNvSpPr txBox="1"/>
              <p:nvPr/>
            </p:nvSpPr>
            <p:spPr>
              <a:xfrm>
                <a:off x="3357272" y="3035618"/>
                <a:ext cx="195320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Multi-Agent 辩论诊断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22" name="Rectangle 22"/>
              <p:cNvSpPr/>
              <p:nvPr/>
            </p:nvSpPr>
            <p:spPr>
              <a:xfrm>
                <a:off x="5762625" y="2876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6183097" y="3035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法官一票否决裁决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24" name="Rectangle 24"/>
              <p:cNvSpPr/>
              <p:nvPr/>
            </p:nvSpPr>
            <p:spPr>
              <a:xfrm>
                <a:off x="8382000" y="2876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2"/>
                </a:solidFill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8876938" y="3035618"/>
                <a:ext cx="1677124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图谱 BFS 风险穿透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  <p:sp>
          <p:nvSpPr>
            <p:cNvPr id="27" name="Freeform 27"/>
            <p:cNvSpPr/>
            <p:nvPr/>
          </p:nvSpPr>
          <p:spPr>
            <a:xfrm>
              <a:off x="7048500" y="3619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28" name="Rectangle 28"/>
            <p:cNvSpPr/>
            <p:nvPr/>
          </p:nvSpPr>
          <p:spPr>
            <a:xfrm>
              <a:off x="857250" y="3810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29" name="Rectangle 29"/>
            <p:cNvSpPr/>
            <p:nvPr/>
          </p:nvSpPr>
          <p:spPr>
            <a:xfrm>
              <a:off x="857250" y="3810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30" name="TextBox 30"/>
            <p:cNvSpPr txBox="1"/>
            <p:nvPr/>
          </p:nvSpPr>
          <p:spPr>
            <a:xfrm>
              <a:off x="1313545" y="4155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核心推理层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7" name="Group 37"/>
            <p:cNvGrpSpPr/>
            <p:nvPr/>
          </p:nvGrpSpPr>
          <p:grpSpPr>
            <a:xfrm>
              <a:off x="3143250" y="4019550"/>
              <a:ext cx="7905750" cy="476250"/>
              <a:chOff x="3143250" y="4019550"/>
              <a:chExt cx="7905750" cy="476250"/>
            </a:xfrm>
          </p:grpSpPr>
          <p:sp>
            <p:nvSpPr>
              <p:cNvPr id="31" name="Rectangle 31"/>
              <p:cNvSpPr/>
              <p:nvPr/>
            </p:nvSpPr>
            <p:spPr>
              <a:xfrm>
                <a:off x="3143250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2" name="TextBox 32"/>
              <p:cNvSpPr txBox="1"/>
              <p:nvPr/>
            </p:nvSpPr>
            <p:spPr>
              <a:xfrm>
                <a:off x="3485187" y="4178618"/>
                <a:ext cx="1697376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DeepSeek 推理底座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33" name="Rectangle 33"/>
              <p:cNvSpPr/>
              <p:nvPr/>
            </p:nvSpPr>
            <p:spPr>
              <a:xfrm>
                <a:off x="5762625" y="4019550"/>
                <a:ext cx="23812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6085209" y="4178618"/>
                <a:ext cx="1736081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NetworkX 图谱计算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35" name="Rectangle 35"/>
              <p:cNvSpPr/>
              <p:nvPr/>
            </p:nvSpPr>
            <p:spPr>
              <a:xfrm>
                <a:off x="8382000" y="4019550"/>
                <a:ext cx="266700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3"/>
                </a:solidFill>
              </a:ln>
            </p:spPr>
          </p:sp>
          <p:sp>
            <p:nvSpPr>
              <p:cNvPr id="36" name="TextBox 36"/>
              <p:cNvSpPr txBox="1"/>
              <p:nvPr/>
            </p:nvSpPr>
            <p:spPr>
              <a:xfrm>
                <a:off x="8945347" y="4178618"/>
                <a:ext cx="1540307" cy="264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35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规则前置校验引擎</a:t>
                </a:r>
                <a:endParaRPr lang="zh-CN" sz="135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  <p:sp>
          <p:nvSpPr>
            <p:cNvPr id="38" name="Freeform 38"/>
            <p:cNvSpPr/>
            <p:nvPr/>
          </p:nvSpPr>
          <p:spPr>
            <a:xfrm>
              <a:off x="7048500" y="4762500"/>
              <a:ext cx="9525" cy="190500"/>
            </a:xfrm>
            <a:custGeom>
              <a:avLst/>
              <a:gdLst/>
              <a:ahLst/>
              <a:cxnLst/>
              <a:rect l="l" t="t" r="r" b="b"/>
              <a:pathLst>
                <a:path w="9525" h="190500">
                  <a:moveTo>
                    <a:pt x="0" y="19050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23812">
              <a:solidFill>
                <a:schemeClr val="accent3"/>
              </a:solidFill>
              <a:tailEnd type="triangle" w="lg" len="lg"/>
            </a:ln>
          </p:spPr>
        </p:sp>
        <p:sp>
          <p:nvSpPr>
            <p:cNvPr id="39" name="Rectangle 39"/>
            <p:cNvSpPr/>
            <p:nvPr/>
          </p:nvSpPr>
          <p:spPr>
            <a:xfrm>
              <a:off x="857250" y="4953000"/>
              <a:ext cx="10477500" cy="904875"/>
            </a:xfrm>
            <a:prstGeom prst="roundRect">
              <a:avLst>
                <a:gd name="adj" fmla="val 8421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40" name="Rectangle 40"/>
            <p:cNvSpPr/>
            <p:nvPr/>
          </p:nvSpPr>
          <p:spPr>
            <a:xfrm>
              <a:off x="857250" y="4953000"/>
              <a:ext cx="2095500" cy="904875"/>
            </a:xfrm>
            <a:prstGeom prst="roundRect">
              <a:avLst>
                <a:gd name="adj" fmla="val 8421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41" name="TextBox 41"/>
            <p:cNvSpPr txBox="1"/>
            <p:nvPr/>
          </p:nvSpPr>
          <p:spPr>
            <a:xfrm>
              <a:off x="1313545" y="5298758"/>
              <a:ext cx="1182910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数据采集层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" name="Group 50"/>
            <p:cNvGrpSpPr/>
            <p:nvPr/>
          </p:nvGrpSpPr>
          <p:grpSpPr>
            <a:xfrm>
              <a:off x="3143250" y="5162550"/>
              <a:ext cx="7905750" cy="476250"/>
              <a:chOff x="3143250" y="5162550"/>
              <a:chExt cx="7905750" cy="476250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314325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3" name="TextBox 43"/>
              <p:cNvSpPr txBox="1"/>
              <p:nvPr/>
            </p:nvSpPr>
            <p:spPr>
              <a:xfrm>
                <a:off x="3444240" y="5329714"/>
                <a:ext cx="120777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巨潮 PDF 年报</a:t>
                </a:r>
                <a:endParaRPr lang="zh-CN" sz="128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44" name="Rectangle 44"/>
              <p:cNvSpPr/>
              <p:nvPr/>
            </p:nvSpPr>
            <p:spPr>
              <a:xfrm>
                <a:off x="5095875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5" name="TextBox 45"/>
              <p:cNvSpPr txBox="1"/>
              <p:nvPr/>
            </p:nvSpPr>
            <p:spPr>
              <a:xfrm>
                <a:off x="5451485" y="5329714"/>
                <a:ext cx="1098530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网信办算法库</a:t>
                </a:r>
                <a:endParaRPr lang="zh-CN" sz="128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46" name="Rectangle 46"/>
              <p:cNvSpPr/>
              <p:nvPr/>
            </p:nvSpPr>
            <p:spPr>
              <a:xfrm>
                <a:off x="7048500" y="5162550"/>
                <a:ext cx="1809750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7" name="TextBox 47"/>
              <p:cNvSpPr txBox="1"/>
              <p:nvPr/>
            </p:nvSpPr>
            <p:spPr>
              <a:xfrm>
                <a:off x="7391223" y="5329714"/>
                <a:ext cx="1124304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美国 BIS List</a:t>
                </a:r>
                <a:endParaRPr lang="zh-CN" sz="128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  <p:sp>
            <p:nvSpPr>
              <p:cNvPr id="48" name="Rectangle 48"/>
              <p:cNvSpPr/>
              <p:nvPr/>
            </p:nvSpPr>
            <p:spPr>
              <a:xfrm>
                <a:off x="9001125" y="5162550"/>
                <a:ext cx="2047875" cy="476250"/>
              </a:xfrm>
              <a:prstGeom prst="roundRect">
                <a:avLst>
                  <a:gd name="adj" fmla="val 16000"/>
                </a:avLst>
              </a:prstGeom>
              <a:solidFill>
                <a:schemeClr val="lt2"/>
              </a:solidFill>
              <a:ln w="9525">
                <a:solidFill>
                  <a:schemeClr val="accent1"/>
                </a:solidFill>
              </a:ln>
            </p:spPr>
          </p:sp>
          <p:sp>
            <p:nvSpPr>
              <p:cNvPr id="49" name="TextBox 49"/>
              <p:cNvSpPr txBox="1"/>
              <p:nvPr/>
            </p:nvSpPr>
            <p:spPr>
              <a:xfrm>
                <a:off x="9443969" y="5329714"/>
                <a:ext cx="1152662" cy="2493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zh-CN" sz="1280" b="1" dirty="0">
                    <a:solidFill>
                      <a:srgbClr val="F8FAFC"/>
                    </a:solidFill>
                    <a:latin typeface="Segoe UI" panose="020B0502040204020203"/>
                    <a:ea typeface="微软雅黑" panose="020B0503020204020204" charset="-122"/>
                    <a:cs typeface="Segoe UI" panose="020B0502040204020203"/>
                  </a:rPr>
                  <a:t>AKShare 财报</a:t>
                </a:r>
                <a:endParaRPr lang="zh-CN" sz="1280" b="1" dirty="0">
                  <a:solidFill>
                    <a:srgbClr val="F8FAFC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7284" y="327660"/>
            <a:ext cx="4678349" cy="52806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2700" b="1" dirty="0">
                <a:solidFill>
                  <a:srgbClr val="F8FAFC"/>
                </a:solidFill>
                <a:latin typeface="+mn-lt"/>
                <a:ea typeface="+mn-ea"/>
                <a:cs typeface="+mn-cs"/>
              </a:rPr>
              <a:t>Multi-Agent 辩论诊断机制</a:t>
            </a:r>
            <a:endParaRPr lang="zh-CN" sz="2700" b="1" dirty="0">
              <a:solidFill>
                <a:srgbClr val="F8FAFC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4142" y="854392"/>
            <a:ext cx="2921508" cy="26403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l"/>
            <a:r>
              <a:rPr lang="zh-CN" sz="1350" dirty="0">
                <a:solidFill>
                  <a:schemeClr val="accent3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rPr>
              <a:t>多视角交叉质证与自动冲突消除架构</a:t>
            </a:r>
            <a:endParaRPr lang="zh-CN" sz="1350" dirty="0">
              <a:solidFill>
                <a:schemeClr val="accent3"/>
              </a:solidFill>
              <a:latin typeface="Segoe UI" panose="020B0502040204020203"/>
              <a:ea typeface="微软雅黑" panose="020B0503020204020204" charset="-122"/>
              <a:cs typeface="Segoe UI" panose="020B0502040204020203"/>
            </a:endParaRPr>
          </a:p>
        </p:txBody>
      </p:sp>
      <p:sp>
        <p:nvSpPr>
          <p:cNvPr id="4" name="Line 4"/>
          <p:cNvSpPr/>
          <p:nvPr/>
        </p:nvSpPr>
        <p:spPr>
          <a:xfrm>
            <a:off x="381000" y="1162050"/>
            <a:ext cx="11430000" cy="9525"/>
          </a:xfrm>
          <a:custGeom>
            <a:avLst/>
            <a:gdLst/>
            <a:ahLst/>
            <a:cxnLst/>
            <a:rect l="l" t="t" r="r" b="b"/>
            <a:pathLst>
              <a:path w="11430000" h="9525">
                <a:moveTo>
                  <a:pt x="0" y="0"/>
                </a:moveTo>
                <a:lnTo>
                  <a:pt x="11430000" y="0"/>
                </a:lnTo>
              </a:path>
            </a:pathLst>
          </a:custGeom>
          <a:noFill/>
          <a:ln w="14288">
            <a:solidFill>
              <a:schemeClr val="accent6"/>
            </a:solidFill>
          </a:ln>
        </p:spPr>
      </p:sp>
      <p:sp>
        <p:nvSpPr>
          <p:cNvPr id="5" name="Rectangle 5"/>
          <p:cNvSpPr/>
          <p:nvPr/>
        </p:nvSpPr>
        <p:spPr>
          <a:xfrm>
            <a:off x="571500" y="1333500"/>
            <a:ext cx="11049000" cy="4762500"/>
          </a:xfrm>
          <a:prstGeom prst="roundRect">
            <a:avLst>
              <a:gd name="adj" fmla="val 1600"/>
            </a:avLst>
          </a:prstGeom>
          <a:solidFill>
            <a:schemeClr val="lt2"/>
          </a:solidFill>
          <a:ln w="14288">
            <a:solidFill>
              <a:schemeClr val="accent2"/>
            </a:solidFill>
          </a:ln>
        </p:spPr>
      </p:sp>
      <p:grpSp>
        <p:nvGrpSpPr>
          <p:cNvPr id="25" name="Group 25"/>
          <p:cNvGrpSpPr/>
          <p:nvPr/>
        </p:nvGrpSpPr>
        <p:grpSpPr>
          <a:xfrm>
            <a:off x="857250" y="1619250"/>
            <a:ext cx="10287000" cy="3810000"/>
            <a:chOff x="857250" y="1619250"/>
            <a:chExt cx="10287000" cy="3810000"/>
          </a:xfrm>
        </p:grpSpPr>
        <p:sp>
          <p:nvSpPr>
            <p:cNvPr id="6" name="Rectangle 6"/>
            <p:cNvSpPr/>
            <p:nvPr/>
          </p:nvSpPr>
          <p:spPr>
            <a:xfrm>
              <a:off x="4095750" y="1619250"/>
              <a:ext cx="3810000" cy="1047750"/>
            </a:xfrm>
            <a:prstGeom prst="roundRect">
              <a:avLst>
                <a:gd name="adj" fmla="val 7273"/>
              </a:avLst>
            </a:prstGeom>
            <a:solidFill>
              <a:schemeClr val="accent5"/>
            </a:solidFill>
            <a:ln w="19050">
              <a:solidFill>
                <a:schemeClr val="accent2"/>
              </a:solidFill>
            </a:ln>
          </p:spPr>
        </p:sp>
        <p:sp>
          <p:nvSpPr>
            <p:cNvPr id="7" name="Rectangle 7"/>
            <p:cNvSpPr/>
            <p:nvPr/>
          </p:nvSpPr>
          <p:spPr>
            <a:xfrm>
              <a:off x="4095750" y="1619250"/>
              <a:ext cx="3810000" cy="381000"/>
            </a:xfrm>
            <a:prstGeom prst="roundRect">
              <a:avLst>
                <a:gd name="adj" fmla="val 20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4611428" y="1698308"/>
              <a:ext cx="2778643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65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法官 Node (Judge Agent)</a:t>
              </a:r>
              <a:endParaRPr lang="zh-CN" sz="165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4292183" y="2179796"/>
              <a:ext cx="3417133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42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综合质询观点 | 消除冲突 | 一票否决裁决</a:t>
              </a:r>
              <a:endParaRPr lang="zh-CN" sz="142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857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1"/>
              </a:solidFill>
            </a:ln>
          </p:spPr>
        </p:sp>
        <p:sp>
          <p:nvSpPr>
            <p:cNvPr id="11" name="Rectangle 11"/>
            <p:cNvSpPr/>
            <p:nvPr/>
          </p:nvSpPr>
          <p:spPr>
            <a:xfrm>
              <a:off x="857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chemeClr val="accent1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1481268" y="3267075"/>
              <a:ext cx="1799963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法务 Agent (Law)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040892" y="3807142"/>
              <a:ext cx="179508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网信办算法备案核查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408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数据出境评估风险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44767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chemeClr val="accent3"/>
              </a:solidFill>
            </a:ln>
          </p:spPr>
        </p:sp>
        <p:sp>
          <p:nvSpPr>
            <p:cNvPr id="16" name="Rectangle 16"/>
            <p:cNvSpPr/>
            <p:nvPr/>
          </p:nvSpPr>
          <p:spPr>
            <a:xfrm>
              <a:off x="44767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891B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5064581" y="3267075"/>
              <a:ext cx="187233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技术 Agent (Tech)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603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技术路线颠覆推演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60392" y="4235768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核心团队流失评估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8096250" y="3143250"/>
              <a:ext cx="3048000" cy="2286000"/>
            </a:xfrm>
            <a:prstGeom prst="roundRect">
              <a:avLst>
                <a:gd name="adj" fmla="val 3333"/>
              </a:avLst>
            </a:prstGeom>
            <a:solidFill>
              <a:schemeClr val="accent5"/>
            </a:solidFill>
            <a:ln w="14288">
              <a:solidFill>
                <a:srgbClr val="22C55E"/>
              </a:solidFill>
            </a:ln>
          </p:spPr>
        </p:sp>
        <p:sp>
          <p:nvSpPr>
            <p:cNvPr id="21" name="Rectangle 21"/>
            <p:cNvSpPr/>
            <p:nvPr/>
          </p:nvSpPr>
          <p:spPr>
            <a:xfrm>
              <a:off x="8096250" y="3143250"/>
              <a:ext cx="3048000" cy="428625"/>
            </a:xfrm>
            <a:prstGeom prst="roundRect">
              <a:avLst>
                <a:gd name="adj" fmla="val 17778"/>
              </a:avLst>
            </a:prstGeom>
            <a:solidFill>
              <a:srgbClr val="059669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8537146" y="3267075"/>
              <a:ext cx="216620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zh-CN" sz="1500" b="1" dirty="0">
                  <a:solidFill>
                    <a:srgbClr val="F8FAFC"/>
                  </a:solidFill>
                  <a:latin typeface="+mn-lt"/>
                  <a:ea typeface="+mn-ea"/>
                  <a:cs typeface="+mn-cs"/>
                </a:rPr>
                <a:t>财务 Agent (Finance)</a:t>
              </a:r>
              <a:endParaRPr lang="zh-CN" sz="1500" b="1" dirty="0">
                <a:solidFill>
                  <a:srgbClr val="F8FAFC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279892" y="3807142"/>
              <a:ext cx="161334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研发资本化率异常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279892" y="4235768"/>
              <a:ext cx="1446009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marL="145415" indent="-145415" algn="l">
                <a:buClr>
                  <a:srgbClr val="CBD5E1"/>
                </a:buClr>
                <a:buSzTx/>
                <a:buFontTx/>
                <a:buChar char="•"/>
              </a:pPr>
              <a:r>
                <a:rPr lang="zh-CN" sz="1350" dirty="0">
                  <a:solidFill>
                    <a:srgbClr val="CBD5E1"/>
                  </a:solidFill>
                  <a:latin typeface="Segoe UI" panose="020B0502040204020203"/>
                  <a:ea typeface="微软雅黑" panose="020B0503020204020204" charset="-122"/>
                  <a:cs typeface="Segoe UI" panose="020B0502040204020203"/>
                </a:rPr>
                <a:t>HHI 集中度风险</a:t>
              </a:r>
              <a:endParaRPr lang="zh-CN" sz="1350" dirty="0">
                <a:solidFill>
                  <a:srgbClr val="CBD5E1"/>
                </a:solidFill>
                <a:latin typeface="Segoe UI" panose="020B0502040204020203"/>
                <a:ea typeface="微软雅黑" panose="020B0503020204020204" charset="-122"/>
                <a:cs typeface="Segoe UI" panose="020B05020402040202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XH-202626-presentation">
  <a:themeElements>
    <a:clrScheme name="XH-202626-presentation">
      <a:dk1>
        <a:srgbClr val="E2E8F0"/>
      </a:dk1>
      <a:lt1>
        <a:srgbClr val="0A0F1E"/>
      </a:lt1>
      <a:dk2>
        <a:srgbClr val="E2E8F0"/>
      </a:dk2>
      <a:lt2>
        <a:srgbClr val="111827"/>
      </a:lt2>
      <a:accent1>
        <a:srgbClr val="3B82F6"/>
      </a:accent1>
      <a:accent2>
        <a:srgbClr val="F97316"/>
      </a:accent2>
      <a:accent3>
        <a:srgbClr val="22D3EE"/>
      </a:accent3>
      <a:accent4>
        <a:srgbClr val="3B82F6"/>
      </a:accent4>
      <a:accent5>
        <a:srgbClr val="1E293B"/>
      </a:accent5>
      <a:accent6>
        <a:srgbClr val="334155"/>
      </a:accent6>
      <a:hlink>
        <a:srgbClr val="F97316"/>
      </a:hlink>
      <a:folHlink>
        <a:srgbClr val="22D3EE"/>
      </a:folHlink>
    </a:clrScheme>
    <a:fontScheme name="XH-202626-presentation">
      <a:maj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UI"/>
        <a:ea typeface="SimHei"/>
        <a:cs typeface="Segoe UI"/>
        <a:font script="Jpan" typeface="SimHei"/>
        <a:font script="Hang" typeface="SimHei"/>
        <a:font script="Hans" typeface="SimHei"/>
        <a:font script="Hant" typeface="Sim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XH-202626-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3703</Words>
  <Application>WPS 演示</Application>
  <PresentationFormat>On-screen Show (16:9)</PresentationFormat>
  <Paragraphs>581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Arial</vt:lpstr>
      <vt:lpstr>Segoe UI</vt:lpstr>
      <vt:lpstr>微软雅黑</vt:lpstr>
      <vt:lpstr>黑体</vt:lpstr>
      <vt:lpstr>Arial Unicode MS</vt:lpstr>
      <vt:lpstr>Calibri</vt:lpstr>
      <vt:lpstr>Segoe UI</vt:lpstr>
      <vt:lpstr>XH-202626-presentation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陈骁</cp:lastModifiedBy>
  <cp:revision>2</cp:revision>
  <dcterms:created xsi:type="dcterms:W3CDTF">2026-07-28T01:48:00Z</dcterms:created>
  <dcterms:modified xsi:type="dcterms:W3CDTF">2026-07-28T02:47:06Z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2052-12.1.0.25222</vt:lpwstr>
  </property>
  <property fmtid="{D5CDD505-2E9C-101B-9397-08002B2CF9AE}" pid="3" name="ICV">
    <vt:lpwstr>4252845D3712407984EF410D80DF9A73_12</vt:lpwstr>
  </property>
  <property fmtid="{D5CDD505-2E9C-101B-9397-08002B2CF9AE}" pid="4" name="AutoSave">
    <vt:bool>true</vt:bool>
  </property>
</Properties>
</file>