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7.xml><?xml version="1.0" encoding="utf-8"?>
<p:sldLayout xmlns:a="http://schemas.openxmlformats.org/drawingml/2006/main" xmlns:p="http://schemas.openxmlformats.org/presentationml/2006/main" type="blank" preserve="1">
  <p:cSld name="XH-202626-presentation —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
<Relationships xmlns="http://schemas.openxmlformats.org/package/2006/relationships"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 name="XH-202626-presentation — 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5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0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1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2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3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4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5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6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7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8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2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3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4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5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6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7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8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9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714500"/>
            <a:ext cx="12192000" cy="3429000"/>
          </a:xfrm>
          <a:custGeom>
            <a:avLst/>
            <a:gdLst/>
            <a:ahLst/>
            <a:cxnLst/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moveTo>
                  <a:pt x="0" y="1714500"/>
                </a:moveTo>
                <a:lnTo>
                  <a:pt x="12192000" y="1714500"/>
                </a:lnTo>
                <a:moveTo>
                  <a:pt x="0" y="3429000"/>
                </a:moveTo>
                <a:lnTo>
                  <a:pt x="12192000" y="3429000"/>
                </a:lnTo>
              </a:path>
            </a:pathLst>
          </a:custGeom>
          <a:solidFill>
            <a:srgbClr val="000000">
              <a:alpha val="30000"/>
            </a:srgbClr>
          </a:solidFill>
          <a:ln w="9525">
            <a:solidFill>
              <a:srgbClr val="1E293B">
                <a:alpha val="30000"/>
              </a:srgbClr>
            </a:solidFill>
          </a:ln>
        </p:spPr>
      </p:sp>
      <p:sp>
        <p:nvSpPr>
          <p:cNvPr id="3" name="Freeform 3"/>
          <p:cNvSpPr/>
          <p:nvPr/>
        </p:nvSpPr>
        <p:spPr>
          <a:xfrm>
            <a:off x="3048000" y="0"/>
            <a:ext cx="6096000" cy="6858000"/>
          </a:xfrm>
          <a:custGeom>
            <a:avLst/>
            <a:gdLst/>
            <a:ahLst/>
            <a:cxnLst/>
            <a:rect l="l" t="t" r="r" b="b"/>
            <a:pathLst>
              <a:path w="6096000" h="6858000">
                <a:moveTo>
                  <a:pt x="0" y="0"/>
                </a:moveTo>
                <a:lnTo>
                  <a:pt x="0" y="6858000"/>
                </a:lnTo>
                <a:moveTo>
                  <a:pt x="3048000" y="0"/>
                </a:moveTo>
                <a:lnTo>
                  <a:pt x="3048000" y="6858000"/>
                </a:lnTo>
                <a:moveTo>
                  <a:pt x="6096000" y="0"/>
                </a:moveTo>
                <a:lnTo>
                  <a:pt x="6096000" y="6858000"/>
                </a:lnTo>
              </a:path>
            </a:pathLst>
          </a:custGeom>
          <a:solidFill>
            <a:srgbClr val="000000">
              <a:alpha val="30000"/>
            </a:srgbClr>
          </a:solidFill>
          <a:ln w="9525">
            <a:solidFill>
              <a:srgbClr val="1E293B">
                <a:alpha val="30000"/>
              </a:srgbClr>
            </a:solidFill>
          </a:ln>
        </p:spPr>
      </p:sp>
      <p:sp>
        <p:nvSpPr>
          <p:cNvPr id="4" name="Ellipse 4"/>
          <p:cNvSpPr/>
          <p:nvPr/>
        </p:nvSpPr>
        <p:spPr>
          <a:xfrm>
            <a:off x="3429000" y="762000"/>
            <a:ext cx="5334000" cy="5334000"/>
          </a:xfrm>
          <a:prstGeom prst="ellipse">
            <a:avLst/>
          </a:prstGeom>
          <a:noFill/>
          <a:ln w="14288">
            <a:solidFill>
              <a:schemeClr val="accent1">
                <a:alpha val="15000"/>
              </a:schemeClr>
            </a:solidFill>
          </a:ln>
        </p:spPr>
      </p:sp>
      <p:sp>
        <p:nvSpPr>
          <p:cNvPr id="5" name="Ellipse 5"/>
          <p:cNvSpPr/>
          <p:nvPr/>
        </p:nvSpPr>
        <p:spPr>
          <a:xfrm>
            <a:off x="2095500" y="-571500"/>
            <a:ext cx="8001000" cy="8001000"/>
          </a:xfrm>
          <a:prstGeom prst="ellipse">
            <a:avLst/>
          </a:prstGeom>
          <a:noFill/>
          <a:ln w="9525">
            <a:solidFill>
              <a:schemeClr val="accent3">
                <a:alpha val="10000"/>
              </a:schemeClr>
            </a:solidFill>
          </a:ln>
        </p:spPr>
      </p:sp>
      <p:grpSp>
        <p:nvGrpSpPr>
          <p:cNvPr id="8" name="Group 8"/>
          <p:cNvGrpSpPr/>
          <p:nvPr/>
        </p:nvGrpSpPr>
        <p:grpSpPr>
          <a:xfrm>
            <a:off x="2355885" y="2420302"/>
            <a:ext cx="7480230" cy="1287971"/>
            <a:chOff x="2355885" y="2420302"/>
            <a:chExt cx="7480230" cy="1287971"/>
          </a:xfrm>
        </p:grpSpPr>
        <p:sp>
          <p:nvSpPr>
            <p:cNvPr id="6" name="TextBox 6"/>
            <p:cNvSpPr txBox="1"/>
            <p:nvPr/>
          </p:nvSpPr>
          <p:spPr>
            <a:xfrm>
              <a:off x="2355885" y="2420302"/>
              <a:ext cx="7480230" cy="7905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40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科创企业特有风险识别与管理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413798" y="3297555"/>
              <a:ext cx="536440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10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基于语义计算与知识图谱的闭环风控系统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191000" y="4667250"/>
            <a:ext cx="3810000" cy="538734"/>
            <a:chOff x="4191000" y="4667250"/>
            <a:chExt cx="3810000" cy="538734"/>
          </a:xfrm>
        </p:grpSpPr>
        <p:sp>
          <p:nvSpPr>
            <p:cNvPr id="9" name="Line 9"/>
            <p:cNvSpPr/>
            <p:nvPr/>
          </p:nvSpPr>
          <p:spPr>
            <a:xfrm>
              <a:off x="4191000" y="4667250"/>
              <a:ext cx="3810000" cy="9525"/>
            </a:xfrm>
            <a:custGeom>
              <a:avLst/>
              <a:gdLst/>
              <a:ahLst/>
              <a:cxnLst/>
              <a:rect l="l" t="t" r="r" b="b"/>
              <a:pathLst>
                <a:path w="3810000" h="9525">
                  <a:moveTo>
                    <a:pt x="0" y="0"/>
                  </a:moveTo>
                  <a:lnTo>
                    <a:pt x="3810000" y="0"/>
                  </a:lnTo>
                </a:path>
              </a:pathLst>
            </a:custGeom>
            <a:noFill/>
            <a:ln w="14288">
              <a:solidFill>
                <a:schemeClr val="accent6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4433049" y="4853940"/>
              <a:ext cx="332590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b="1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提报单位：厦门城市职业学院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供应链知识图谱本体设计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02268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NetworkX 异构图谱建模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3"/>
            </a:solidFill>
          </a:ln>
        </p:spPr>
      </p:sp>
      <p:grpSp>
        <p:nvGrpSpPr>
          <p:cNvPr id="22" name="Group 22"/>
          <p:cNvGrpSpPr/>
          <p:nvPr/>
        </p:nvGrpSpPr>
        <p:grpSpPr>
          <a:xfrm>
            <a:off x="857250" y="1666875"/>
            <a:ext cx="10096500" cy="4095750"/>
            <a:chOff x="857250" y="1666875"/>
            <a:chExt cx="10096500" cy="409575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485775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4857750" cy="476250"/>
            </a:xfrm>
            <a:prstGeom prst="roundRect">
              <a:avLst>
                <a:gd name="adj" fmla="val 16000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2272492" y="1803082"/>
              <a:ext cx="2027265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图谱核心实体 Node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135761" y="2417921"/>
              <a:ext cx="271965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目标科创企业 (Core Target)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135761" y="2989421"/>
              <a:ext cx="3322515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1 级/ 2 级/ 3 级 供应商 (Suppliers)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135761" y="3560921"/>
              <a:ext cx="3356945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美国 BIS 实体清单对象 (BIS Entity)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135761" y="4132421"/>
              <a:ext cx="291383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核心专利与技术节点 (Patents)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135761" y="4703921"/>
              <a:ext cx="3255188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算法备案归属主体 (Algorithm Reg)</a:t>
              </a:r>
            </a:p>
          </p:txBody>
        </p:sp>
        <p:sp>
          <p:nvSpPr>
            <p:cNvPr id="14" name="Rectangle 14"/>
            <p:cNvSpPr/>
            <p:nvPr/>
          </p:nvSpPr>
          <p:spPr>
            <a:xfrm>
              <a:off x="6096000" y="1666875"/>
              <a:ext cx="485775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5" name="Rectangle 15"/>
            <p:cNvSpPr/>
            <p:nvPr/>
          </p:nvSpPr>
          <p:spPr>
            <a:xfrm>
              <a:off x="6096000" y="1666875"/>
              <a:ext cx="4857750" cy="476250"/>
            </a:xfrm>
            <a:prstGeom prst="roundRect">
              <a:avLst>
                <a:gd name="adj" fmla="val 16000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747772" y="1803082"/>
              <a:ext cx="155420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拓扑关系 Edge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374511" y="2417921"/>
              <a:ext cx="2470348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供应依赖 (SUPPLIES_TO)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374511" y="2989421"/>
              <a:ext cx="269252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制裁波及 (SANCTIONED_BY)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374511" y="3560921"/>
              <a:ext cx="277331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专利竞争 (COMPETES_WITH)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74511" y="4132421"/>
              <a:ext cx="256123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股权关联 (OWNS_SHARES)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374511" y="4703921"/>
              <a:ext cx="2510744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核心流向 (MIGRATED_TO)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供应链风险拓扑传染算法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500427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BFS 毫秒级多级穿透预警算法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2"/>
            </a:solidFill>
          </a:ln>
        </p:spPr>
      </p:sp>
      <p:grpSp>
        <p:nvGrpSpPr>
          <p:cNvPr id="21" name="Group 21"/>
          <p:cNvGrpSpPr/>
          <p:nvPr/>
        </p:nvGrpSpPr>
        <p:grpSpPr>
          <a:xfrm>
            <a:off x="857250" y="1666875"/>
            <a:ext cx="10096500" cy="4000500"/>
            <a:chOff x="857250" y="1666875"/>
            <a:chExt cx="10096500" cy="400050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10096500" cy="1047750"/>
            </a:xfrm>
            <a:prstGeom prst="roundRect">
              <a:avLst>
                <a:gd name="adj" fmla="val 7273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134618" y="1917382"/>
              <a:ext cx="211582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传染衰减计算公式：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35380" y="2314575"/>
              <a:ext cx="661321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I_contagion = Sum( (1 / d_i^2) * Weight_i ) [d_i 为拓扑最短距离]</a:t>
              </a:r>
            </a:p>
          </p:txBody>
        </p:sp>
        <p:sp>
          <p:nvSpPr>
            <p:cNvPr id="9" name="Rectangle 9"/>
            <p:cNvSpPr/>
            <p:nvPr/>
          </p:nvSpPr>
          <p:spPr>
            <a:xfrm>
              <a:off x="857250" y="3000375"/>
              <a:ext cx="4857750" cy="2667000"/>
            </a:xfrm>
            <a:prstGeom prst="roundRect">
              <a:avLst>
                <a:gd name="adj" fmla="val 2857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0" name="Rectangle 10"/>
            <p:cNvSpPr/>
            <p:nvPr/>
          </p:nvSpPr>
          <p:spPr>
            <a:xfrm>
              <a:off x="857250" y="30003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2854452" y="3124200"/>
              <a:ext cx="86334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算法优势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88136" y="3656171"/>
              <a:ext cx="250948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穿透 2-3 级隐蔽供应商断供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88136" y="413242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突破单体财报审查局限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88136" y="4608671"/>
              <a:ext cx="150589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毫秒级图解计算</a:t>
              </a: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6096000" y="3000375"/>
              <a:ext cx="4857750" cy="2667000"/>
            </a:xfrm>
            <a:prstGeom prst="roundRect">
              <a:avLst>
                <a:gd name="adj" fmla="val 2857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16" name="Rectangle 16"/>
            <p:cNvSpPr/>
            <p:nvPr/>
          </p:nvSpPr>
          <p:spPr>
            <a:xfrm>
              <a:off x="6096000" y="30003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059669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881176" y="3124200"/>
              <a:ext cx="128739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实际应用成效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326886" y="3656171"/>
              <a:ext cx="279351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精准捕捉二级供应商 BIS 制裁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326886" y="4132421"/>
              <a:ext cx="265285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自动将风险传导路径标红预警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26886" y="460867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自动触发保费上浮系数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607204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中国平安主业创新产品矩阵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73977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科创企业特有风险综合险三大产品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grpSp>
        <p:nvGrpSpPr>
          <p:cNvPr id="24" name="Group 24"/>
          <p:cNvGrpSpPr/>
          <p:nvPr/>
        </p:nvGrpSpPr>
        <p:grpSpPr>
          <a:xfrm>
            <a:off x="857250" y="1666875"/>
            <a:ext cx="10096500" cy="4000500"/>
            <a:chOff x="857250" y="1666875"/>
            <a:chExt cx="10096500" cy="400050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361122" y="1847850"/>
              <a:ext cx="213550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产品一：研发成果保险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56079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承保技术迭代颠覆损失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308467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补偿研发失败沉没成本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88136" y="360854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针对研发资本化率监控</a:t>
              </a:r>
            </a:p>
          </p:txBody>
        </p:sp>
        <p:sp>
          <p:nvSpPr>
            <p:cNvPr id="12" name="Rectangle 12"/>
            <p:cNvSpPr/>
            <p:nvPr/>
          </p:nvSpPr>
          <p:spPr>
            <a:xfrm>
              <a:off x="4333875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3" name="Rectangle 13"/>
            <p:cNvSpPr/>
            <p:nvPr/>
          </p:nvSpPr>
          <p:spPr>
            <a:xfrm>
              <a:off x="4333875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4837748" y="1847850"/>
              <a:ext cx="213550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产品二：合规与断供险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4564761" y="256079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承保算法合规被拒损失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564761" y="308467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赔偿实体清单断供停工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564761" y="3608546"/>
              <a:ext cx="169705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图谱穿透动态监控</a:t>
              </a:r>
            </a:p>
          </p:txBody>
        </p:sp>
        <p:sp>
          <p:nvSpPr>
            <p:cNvPr id="18" name="Rectangle 18"/>
            <p:cNvSpPr/>
            <p:nvPr/>
          </p:nvSpPr>
          <p:spPr>
            <a:xfrm>
              <a:off x="7810500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9" name="Rectangle 19"/>
            <p:cNvSpPr/>
            <p:nvPr/>
          </p:nvSpPr>
          <p:spPr>
            <a:xfrm>
              <a:off x="7810500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8208359" y="1847850"/>
              <a:ext cx="234753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产品三：核心人才离任险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8041386" y="2560796"/>
              <a:ext cx="188821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补偿首席科学家流失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041386" y="308467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覆盖团队重组过渡费用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041386" y="3608546"/>
              <a:ext cx="1773514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NLP 异动自动抓取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607204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平安主业动态保费定价引擎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376297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风控评分与费率精算联动模型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rgbClr val="22C55E"/>
            </a:solidFill>
          </a:ln>
        </p:spPr>
      </p:sp>
      <p:grpSp>
        <p:nvGrpSpPr>
          <p:cNvPr id="21" name="Group 21"/>
          <p:cNvGrpSpPr/>
          <p:nvPr/>
        </p:nvGrpSpPr>
        <p:grpSpPr>
          <a:xfrm>
            <a:off x="857250" y="1666875"/>
            <a:ext cx="10096500" cy="4000500"/>
            <a:chOff x="857250" y="1666875"/>
            <a:chExt cx="10096500" cy="400050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10096500" cy="1047750"/>
            </a:xfrm>
            <a:prstGeom prst="roundRect">
              <a:avLst>
                <a:gd name="adj" fmla="val 7273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134618" y="1917382"/>
              <a:ext cx="211582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2C55E"/>
                  </a:solidFill>
                  <a:latin typeface="+mn-lt"/>
                  <a:ea typeface="+mn-ea"/>
                  <a:cs typeface="+mn-cs"/>
                </a:rPr>
                <a:t>动态保费精算模型：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35380" y="2314575"/>
              <a:ext cx="74159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500" b="1" dirty="0">
                  <a:solidFill>
                    <a:srgbClr val="F8FAFC"/>
                  </a:solidFill>
                  <a:latin typeface="Segoe UI"/>
                  <a:ea typeface="Segoe UI"/>
                  <a:cs typeface="Segoe UI"/>
                </a:rPr>
                <a:t>Premium = BasePremium * (1 + Sum(Weight_i * Factor_i)) * K_contagion</a:t>
              </a:r>
            </a:p>
          </p:txBody>
        </p:sp>
        <p:sp>
          <p:nvSpPr>
            <p:cNvPr id="9" name="Rectangle 9"/>
            <p:cNvSpPr/>
            <p:nvPr/>
          </p:nvSpPr>
          <p:spPr>
            <a:xfrm>
              <a:off x="857250" y="3000375"/>
              <a:ext cx="4857750" cy="2667000"/>
            </a:xfrm>
            <a:prstGeom prst="roundRect">
              <a:avLst>
                <a:gd name="adj" fmla="val 2857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0" name="Rectangle 10"/>
            <p:cNvSpPr/>
            <p:nvPr/>
          </p:nvSpPr>
          <p:spPr>
            <a:xfrm>
              <a:off x="857250" y="30003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2642426" y="3124200"/>
              <a:ext cx="128739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上浮调节因子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88136" y="3656171"/>
              <a:ext cx="306384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资本化率跳变偏离：费率上浮 15%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88136" y="4132421"/>
              <a:ext cx="296520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HHI 集中度超标：费率上浮 20%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88136" y="4608671"/>
              <a:ext cx="318738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图谱临近 BIS 清单：浮动系数 1.3</a:t>
              </a: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6096000" y="3000375"/>
              <a:ext cx="4857750" cy="2667000"/>
            </a:xfrm>
            <a:prstGeom prst="roundRect">
              <a:avLst>
                <a:gd name="adj" fmla="val 2857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6" name="Rectangle 16"/>
            <p:cNvSpPr/>
            <p:nvPr/>
          </p:nvSpPr>
          <p:spPr>
            <a:xfrm>
              <a:off x="6096000" y="30003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881176" y="3124200"/>
              <a:ext cx="128739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优惠调节因子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326886" y="3656171"/>
              <a:ext cx="325500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完成网信办算法备案：费率优惠 10%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326886" y="4132421"/>
              <a:ext cx="325500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专利增速同行业领先：费率优惠 15%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26886" y="4608671"/>
              <a:ext cx="284401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核心团队稳定度高：免赔额下调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自动化核保决策报告生成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63981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硬规则 + 柔性文本 混合驱动输出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grpSp>
        <p:nvGrpSpPr>
          <p:cNvPr id="21" name="Group 21"/>
          <p:cNvGrpSpPr/>
          <p:nvPr/>
        </p:nvGrpSpPr>
        <p:grpSpPr>
          <a:xfrm>
            <a:off x="857250" y="1666875"/>
            <a:ext cx="10096500" cy="4095750"/>
            <a:chOff x="857250" y="1666875"/>
            <a:chExt cx="10096500" cy="409575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485775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4857750" cy="476250"/>
            </a:xfrm>
            <a:prstGeom prst="roundRect">
              <a:avLst>
                <a:gd name="adj" fmla="val 16000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994983" y="1803082"/>
              <a:ext cx="2582285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硬规则驱动（量化结论）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465546"/>
              <a:ext cx="280578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综合风控得分：78 分 (中风险)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3037046"/>
              <a:ext cx="2346996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基础保费上浮系数：+25%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88136" y="3608546"/>
              <a:ext cx="246169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算法合规状态：已通过备案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88136" y="4180046"/>
              <a:ext cx="322442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地缘传染指数：I_contagion = 0.25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88136" y="4751546"/>
              <a:ext cx="284401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最终决策：承保并实施特约条款</a:t>
              </a:r>
            </a:p>
          </p:txBody>
        </p:sp>
        <p:sp>
          <p:nvSpPr>
            <p:cNvPr id="14" name="Rectangle 14"/>
            <p:cNvSpPr/>
            <p:nvPr/>
          </p:nvSpPr>
          <p:spPr>
            <a:xfrm>
              <a:off x="6096000" y="1666875"/>
              <a:ext cx="485775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5" name="Rectangle 15"/>
            <p:cNvSpPr/>
            <p:nvPr/>
          </p:nvSpPr>
          <p:spPr>
            <a:xfrm>
              <a:off x="6096000" y="1666875"/>
              <a:ext cx="4857750" cy="476250"/>
            </a:xfrm>
            <a:prstGeom prst="roundRect">
              <a:avLst>
                <a:gd name="adj" fmla="val 16000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233733" y="1803082"/>
              <a:ext cx="2582285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大模型驱动（特约条款）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326886" y="2465546"/>
              <a:ext cx="332497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自动润色生成标准化 Markdown 报告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326886" y="3037046"/>
              <a:ext cx="338882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特约 1：限期寻找二级供应商国产替代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326886" y="3608546"/>
              <a:ext cx="322633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特约 2：关键岗位设置 6 个月竞业期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26886" y="4180046"/>
              <a:ext cx="322633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附录：包含思维链与拓扑路径证据链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金融级原型系统功能展示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306689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已部署至公网域名 risk.aiformat.cn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2"/>
            </a:solidFill>
          </a:ln>
        </p:spPr>
      </p:sp>
      <p:grpSp>
        <p:nvGrpSpPr>
          <p:cNvPr id="26" name="Group 26"/>
          <p:cNvGrpSpPr/>
          <p:nvPr/>
        </p:nvGrpSpPr>
        <p:grpSpPr>
          <a:xfrm>
            <a:off x="857250" y="1666875"/>
            <a:ext cx="10096500" cy="4095750"/>
            <a:chOff x="857250" y="1666875"/>
            <a:chExt cx="10096500" cy="409575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4857750" cy="1905000"/>
            </a:xfrm>
            <a:prstGeom prst="roundRect">
              <a:avLst>
                <a:gd name="adj" fmla="val 4000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2128261" y="1790700"/>
              <a:ext cx="231572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模块 1：全景风控仪表盘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370296"/>
              <a:ext cx="265285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综合风险评分大屏与动态告警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2846546"/>
              <a:ext cx="227053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六维风险因子可视化穿透</a:t>
              </a:r>
            </a:p>
          </p:txBody>
        </p:sp>
        <p:sp>
          <p:nvSpPr>
            <p:cNvPr id="11" name="Rectangle 11"/>
            <p:cNvSpPr/>
            <p:nvPr/>
          </p:nvSpPr>
          <p:spPr>
            <a:xfrm>
              <a:off x="6096000" y="1666875"/>
              <a:ext cx="4857750" cy="1905000"/>
            </a:xfrm>
            <a:prstGeom prst="roundRect">
              <a:avLst>
                <a:gd name="adj" fmla="val 4000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2" name="Rectangle 12"/>
            <p:cNvSpPr/>
            <p:nvPr/>
          </p:nvSpPr>
          <p:spPr>
            <a:xfrm>
              <a:off x="6096000" y="16668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7367011" y="1790700"/>
              <a:ext cx="231572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模块 2：辩论诊断控制台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326886" y="2370296"/>
              <a:ext cx="297097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实时展示 3 大专家 Agent 思维链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326886" y="2846546"/>
              <a:ext cx="3159774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裁决过程全透明（Explainable AI）</a:t>
              </a:r>
            </a:p>
          </p:txBody>
        </p:sp>
        <p:sp>
          <p:nvSpPr>
            <p:cNvPr id="16" name="Rectangle 16"/>
            <p:cNvSpPr/>
            <p:nvPr/>
          </p:nvSpPr>
          <p:spPr>
            <a:xfrm>
              <a:off x="857250" y="3857625"/>
              <a:ext cx="4857750" cy="1905000"/>
            </a:xfrm>
            <a:prstGeom prst="roundRect">
              <a:avLst>
                <a:gd name="adj" fmla="val 4000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7" name="Rectangle 17"/>
            <p:cNvSpPr/>
            <p:nvPr/>
          </p:nvSpPr>
          <p:spPr>
            <a:xfrm>
              <a:off x="857250" y="385762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2128261" y="3981450"/>
              <a:ext cx="231572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模块 3：交互式知识图谱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088136" y="4561046"/>
              <a:ext cx="265285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拓扑网络节点穿透与关联查询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088136" y="5037296"/>
              <a:ext cx="246169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实体清单地缘风险红线高亮</a:t>
              </a:r>
            </a:p>
          </p:txBody>
        </p:sp>
        <p:sp>
          <p:nvSpPr>
            <p:cNvPr id="21" name="Rectangle 21"/>
            <p:cNvSpPr/>
            <p:nvPr/>
          </p:nvSpPr>
          <p:spPr>
            <a:xfrm>
              <a:off x="6096000" y="3857625"/>
              <a:ext cx="4857750" cy="1905000"/>
            </a:xfrm>
            <a:prstGeom prst="roundRect">
              <a:avLst>
                <a:gd name="adj" fmla="val 4000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22" name="Rectangle 22"/>
            <p:cNvSpPr/>
            <p:nvPr/>
          </p:nvSpPr>
          <p:spPr>
            <a:xfrm>
              <a:off x="6096000" y="385762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059669"/>
            </a:solidFill>
            <a:ln>
              <a:noFill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260998" y="3981450"/>
              <a:ext cx="2527754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模块 4：试算器与报告导出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6326886" y="4561046"/>
              <a:ext cx="284401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动态费率计算器与参数拉杆试算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326886" y="5037296"/>
              <a:ext cx="3132466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一键导出 Markdown 核保决策报告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607204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课题研发与跨学科技术路线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42091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深度交叉攻关：AI 软件工程 x 金融精算 x 经济法学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grpSp>
        <p:nvGrpSpPr>
          <p:cNvPr id="24" name="Group 24"/>
          <p:cNvGrpSpPr/>
          <p:nvPr/>
        </p:nvGrpSpPr>
        <p:grpSpPr>
          <a:xfrm>
            <a:off x="857250" y="1666875"/>
            <a:ext cx="10096500" cy="4095750"/>
            <a:chOff x="857250" y="1666875"/>
            <a:chExt cx="10096500" cy="409575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485775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4857750" cy="476250"/>
            </a:xfrm>
            <a:prstGeom prst="roundRect">
              <a:avLst>
                <a:gd name="adj" fmla="val 16000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170760" y="1803082"/>
              <a:ext cx="4230731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AI 与软件工程落地 (计算机/数据科学)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465546"/>
              <a:ext cx="302892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Python 数据处理与 API 接口封装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3037046"/>
              <a:ext cx="3094584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Multi-Agent 质询与 Prompt 工程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88136" y="3608546"/>
              <a:ext cx="286249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NetworkX 知识图谱与拓扑建图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88136" y="4180046"/>
              <a:ext cx="239785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金融级 Web 原型界面开发</a:t>
              </a:r>
            </a:p>
          </p:txBody>
        </p:sp>
        <p:sp>
          <p:nvSpPr>
            <p:cNvPr id="13" name="Rectangle 13"/>
            <p:cNvSpPr/>
            <p:nvPr/>
          </p:nvSpPr>
          <p:spPr>
            <a:xfrm>
              <a:off x="1095375" y="4905375"/>
              <a:ext cx="4381500" cy="571500"/>
            </a:xfrm>
            <a:prstGeom prst="roundRect">
              <a:avLst>
                <a:gd name="adj" fmla="val 10000"/>
              </a:avLst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1680127" y="5102542"/>
              <a:ext cx="3211996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b="1" dirty="0">
                  <a:solidFill>
                    <a:schemeClr val="accent3"/>
                  </a:solidFill>
                  <a:latin typeface="Segoe UI"/>
                  <a:ea typeface="Microsoft YaHei"/>
                  <a:cs typeface="Segoe UI"/>
                </a:rPr>
                <a:t>成果：交付代码仓库与公网 Web 原型</a:t>
              </a: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6096000" y="1666875"/>
              <a:ext cx="485775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6" name="Rectangle 16"/>
            <p:cNvSpPr/>
            <p:nvPr/>
          </p:nvSpPr>
          <p:spPr>
            <a:xfrm>
              <a:off x="6096000" y="1666875"/>
              <a:ext cx="4857750" cy="476250"/>
            </a:xfrm>
            <a:prstGeom prst="roundRect">
              <a:avLst>
                <a:gd name="adj" fmla="val 16000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6306647" y="1803082"/>
              <a:ext cx="443645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金融精算与法律研究 (金融工程/经济法学)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326886" y="2465546"/>
              <a:ext cx="246169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六维特有风险指标量化推导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326886" y="3037046"/>
              <a:ext cx="2480808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平安“科创综合险”产品设计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26886" y="3608546"/>
              <a:ext cx="265285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动态保费精算模型与调节系数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326886" y="4180046"/>
              <a:ext cx="246169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网信办算法备案与合规研究</a:t>
              </a:r>
            </a:p>
          </p:txBody>
        </p:sp>
        <p:sp>
          <p:nvSpPr>
            <p:cNvPr id="22" name="Rectangle 22"/>
            <p:cNvSpPr/>
            <p:nvPr/>
          </p:nvSpPr>
          <p:spPr>
            <a:xfrm>
              <a:off x="6334125" y="4905375"/>
              <a:ext cx="4381500" cy="571500"/>
            </a:xfrm>
            <a:prstGeom prst="roundRect">
              <a:avLst>
                <a:gd name="adj" fmla="val 10000"/>
              </a:avLst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6896014" y="5102542"/>
              <a:ext cx="325772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b="1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成果：完成高水平研究报告与精算方案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场景泛化与应用前景扩展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92150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辐射三大金融场景，具极强通用价值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rgbClr val="22C55E"/>
            </a:solidFill>
          </a:ln>
        </p:spPr>
      </p:sp>
      <p:grpSp>
        <p:nvGrpSpPr>
          <p:cNvPr id="27" name="Group 27"/>
          <p:cNvGrpSpPr/>
          <p:nvPr/>
        </p:nvGrpSpPr>
        <p:grpSpPr>
          <a:xfrm>
            <a:off x="857250" y="1666875"/>
            <a:ext cx="10096500" cy="4000500"/>
            <a:chOff x="857250" y="1666875"/>
            <a:chExt cx="10096500" cy="400050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55109" y="1847850"/>
              <a:ext cx="234753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场景一：商业银行科技贷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56079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解决专利质押评估难题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3084671"/>
              <a:ext cx="188821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预警供应链断供坏账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88136" y="3608546"/>
              <a:ext cx="227053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辅助确定授信额度与利率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88517" y="4664392"/>
              <a:ext cx="2303602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chemeClr val="accent1"/>
                  </a:solidFill>
                  <a:latin typeface="Segoe UI"/>
                  <a:ea typeface="Microsoft YaHei"/>
                  <a:cs typeface="Segoe UI"/>
                </a:rPr>
                <a:t>赋能：降低科技贷坏账风险</a:t>
              </a:r>
            </a:p>
          </p:txBody>
        </p:sp>
        <p:sp>
          <p:nvSpPr>
            <p:cNvPr id="13" name="Rectangle 13"/>
            <p:cNvSpPr/>
            <p:nvPr/>
          </p:nvSpPr>
          <p:spPr>
            <a:xfrm>
              <a:off x="4333875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4" name="Rectangle 14"/>
            <p:cNvSpPr/>
            <p:nvPr/>
          </p:nvSpPr>
          <p:spPr>
            <a:xfrm>
              <a:off x="4333875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4514507" y="1847850"/>
              <a:ext cx="278198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场景二：硬科技 VC/PE 尽调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564761" y="256079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缩短早期项目尽调周期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564761" y="308467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自动核查算法合规漏洞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564761" y="360854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技术路线颠覆前瞻预警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4565142" y="4664392"/>
              <a:ext cx="2303602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赋能：提升投资尽调成功率</a:t>
              </a:r>
            </a:p>
          </p:txBody>
        </p:sp>
        <p:sp>
          <p:nvSpPr>
            <p:cNvPr id="20" name="Rectangle 20"/>
            <p:cNvSpPr/>
            <p:nvPr/>
          </p:nvSpPr>
          <p:spPr>
            <a:xfrm>
              <a:off x="7810500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21" name="Rectangle 21"/>
            <p:cNvSpPr/>
            <p:nvPr/>
          </p:nvSpPr>
          <p:spPr>
            <a:xfrm>
              <a:off x="7810500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8102346" y="1847850"/>
              <a:ext cx="255955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场景三：政府产业基金监控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041386" y="256079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园区企业地缘清单预警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8041386" y="3084671"/>
              <a:ext cx="188821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监控研发资本化异动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041386" y="360854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辅助专项补贴精准发放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8041767" y="4664392"/>
              <a:ext cx="211277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chemeClr val="accent3"/>
                  </a:solidFill>
                  <a:latin typeface="Segoe UI"/>
                  <a:ea typeface="Microsoft YaHei"/>
                  <a:cs typeface="Segoe UI"/>
                </a:rPr>
                <a:t>赋能：保障财政资金安全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2"/>
          <p:cNvSpPr/>
          <p:nvPr/>
        </p:nvSpPr>
        <p:spPr>
          <a:xfrm>
            <a:off x="3429000" y="762000"/>
            <a:ext cx="5334000" cy="5334000"/>
          </a:xfrm>
          <a:prstGeom prst="ellipse">
            <a:avLst/>
          </a:prstGeom>
          <a:noFill/>
          <a:ln w="14288">
            <a:solidFill>
              <a:schemeClr val="accent1">
                <a:alpha val="20000"/>
              </a:schemeClr>
            </a:solidFill>
          </a:ln>
        </p:spPr>
      </p:sp>
      <p:sp>
        <p:nvSpPr>
          <p:cNvPr id="3" name="Ellipse 3"/>
          <p:cNvSpPr/>
          <p:nvPr/>
        </p:nvSpPr>
        <p:spPr>
          <a:xfrm>
            <a:off x="2286000" y="-381000"/>
            <a:ext cx="7620000" cy="7620000"/>
          </a:xfrm>
          <a:prstGeom prst="ellipse">
            <a:avLst/>
          </a:prstGeom>
          <a:noFill/>
          <a:ln w="9525">
            <a:solidFill>
              <a:schemeClr val="accent3">
                <a:alpha val="10000"/>
              </a:schemeClr>
            </a:solidFill>
          </a:ln>
        </p:spPr>
      </p:sp>
      <p:sp>
        <p:nvSpPr>
          <p:cNvPr id="4" name="TextBox 4"/>
          <p:cNvSpPr txBox="1"/>
          <p:nvPr/>
        </p:nvSpPr>
        <p:spPr>
          <a:xfrm>
            <a:off x="5186439" y="2499360"/>
            <a:ext cx="1819123" cy="8191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42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谢谢！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476500" y="3762375"/>
            <a:ext cx="7239000" cy="857250"/>
            <a:chOff x="2476500" y="3762375"/>
            <a:chExt cx="7239000" cy="857250"/>
          </a:xfrm>
        </p:grpSpPr>
        <p:sp>
          <p:nvSpPr>
            <p:cNvPr id="5" name="Rectangle 5"/>
            <p:cNvSpPr/>
            <p:nvPr/>
          </p:nvSpPr>
          <p:spPr>
            <a:xfrm>
              <a:off x="2476500" y="3762375"/>
              <a:ext cx="7239000" cy="857250"/>
            </a:xfrm>
            <a:prstGeom prst="roundRect">
              <a:avLst>
                <a:gd name="adj" fmla="val 8889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3268382" y="4075748"/>
              <a:ext cx="5655236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95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科创企业特有风险识别与管理 (XH-202626)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1554023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汇报大纲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73977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研究报告与原型系统八大核心模块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grpSp>
        <p:nvGrpSpPr>
          <p:cNvPr id="45" name="Group 45"/>
          <p:cNvGrpSpPr/>
          <p:nvPr/>
        </p:nvGrpSpPr>
        <p:grpSpPr>
          <a:xfrm>
            <a:off x="571500" y="1381125"/>
            <a:ext cx="11001375" cy="4619625"/>
            <a:chOff x="571500" y="1381125"/>
            <a:chExt cx="11001375" cy="4619625"/>
          </a:xfrm>
        </p:grpSpPr>
        <p:sp>
          <p:nvSpPr>
            <p:cNvPr id="5" name="Rectangle 5"/>
            <p:cNvSpPr/>
            <p:nvPr/>
          </p:nvSpPr>
          <p:spPr>
            <a:xfrm>
              <a:off x="571500" y="1381125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798957" y="1583055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801243" y="2012632"/>
              <a:ext cx="1649368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研究背景与局限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802767" y="252126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财务范式失灵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02767" y="290226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闭环风控目标</a:t>
              </a:r>
            </a:p>
          </p:txBody>
        </p:sp>
        <p:sp>
          <p:nvSpPr>
            <p:cNvPr id="10" name="Rectangle 10"/>
            <p:cNvSpPr/>
            <p:nvPr/>
          </p:nvSpPr>
          <p:spPr>
            <a:xfrm>
              <a:off x="3381375" y="1381125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3608832" y="1583055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611118" y="2012632"/>
              <a:ext cx="1416139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六维特有风险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612642" y="252126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六大场景定义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612642" y="290226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多源数据提取</a:t>
              </a: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6191250" y="1381125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6418707" y="1583055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420993" y="2012632"/>
              <a:ext cx="1416139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系统整体架构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422517" y="252126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四层联动架构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422517" y="2902268"/>
              <a:ext cx="139431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DeepSeek 底座</a:t>
              </a:r>
            </a:p>
          </p:txBody>
        </p:sp>
        <p:sp>
          <p:nvSpPr>
            <p:cNvPr id="20" name="Rectangle 20"/>
            <p:cNvSpPr/>
            <p:nvPr/>
          </p:nvSpPr>
          <p:spPr>
            <a:xfrm>
              <a:off x="9001125" y="1381125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14288">
              <a:solidFill>
                <a:schemeClr val="accent2"/>
              </a:solidFill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9228582" y="1583055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9230868" y="2012632"/>
              <a:ext cx="1915513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Multi-Agent 辩论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9232392" y="2521268"/>
              <a:ext cx="143160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三节点交叉质询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9232392" y="290226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一票否决机制</a:t>
              </a:r>
            </a:p>
          </p:txBody>
        </p:sp>
        <p:sp>
          <p:nvSpPr>
            <p:cNvPr id="25" name="Rectangle 25"/>
            <p:cNvSpPr/>
            <p:nvPr/>
          </p:nvSpPr>
          <p:spPr>
            <a:xfrm>
              <a:off x="571500" y="3810000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14288">
              <a:solidFill>
                <a:schemeClr val="accent3"/>
              </a:solidFill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98957" y="4011930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801243" y="4441508"/>
              <a:ext cx="1649368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供应链知识图谱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802767" y="4950142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拓扑穿透模型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802767" y="5331142"/>
              <a:ext cx="125398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BIS 清单预警</a:t>
              </a:r>
            </a:p>
          </p:txBody>
        </p:sp>
        <p:sp>
          <p:nvSpPr>
            <p:cNvPr id="30" name="Rectangle 30"/>
            <p:cNvSpPr/>
            <p:nvPr/>
          </p:nvSpPr>
          <p:spPr>
            <a:xfrm>
              <a:off x="3381375" y="3810000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3608832" y="4011930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06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611118" y="4441508"/>
              <a:ext cx="1416139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平安动态定价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3612642" y="4950142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动态保费精算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3612642" y="5331142"/>
              <a:ext cx="143160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自动化核保报告</a:t>
              </a:r>
            </a:p>
          </p:txBody>
        </p:sp>
        <p:sp>
          <p:nvSpPr>
            <p:cNvPr id="35" name="Rectangle 35"/>
            <p:cNvSpPr/>
            <p:nvPr/>
          </p:nvSpPr>
          <p:spPr>
            <a:xfrm>
              <a:off x="6191250" y="3810000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36" name="TextBox 36"/>
            <p:cNvSpPr txBox="1"/>
            <p:nvPr/>
          </p:nvSpPr>
          <p:spPr>
            <a:xfrm>
              <a:off x="6418707" y="4011930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07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6420993" y="4441508"/>
              <a:ext cx="1416139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原型功能演示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6422517" y="4950142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交互风控大屏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6422517" y="5331142"/>
              <a:ext cx="143160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实时辩论控制台</a:t>
              </a:r>
            </a:p>
          </p:txBody>
        </p:sp>
        <p:sp>
          <p:nvSpPr>
            <p:cNvPr id="40" name="Rectangle 40"/>
            <p:cNvSpPr/>
            <p:nvPr/>
          </p:nvSpPr>
          <p:spPr>
            <a:xfrm>
              <a:off x="9001125" y="3810000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9228582" y="4011930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08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9230868" y="4441508"/>
              <a:ext cx="1649368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课题研发与展望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9232392" y="4950142"/>
              <a:ext cx="143160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跨学科成果展示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9232392" y="5331142"/>
              <a:ext cx="143160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场景泛化与总结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研究背景与传统范式局限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194560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传统静态财务风控严重盲区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grpSp>
        <p:nvGrpSpPr>
          <p:cNvPr id="28" name="Group 28"/>
          <p:cNvGrpSpPr/>
          <p:nvPr/>
        </p:nvGrpSpPr>
        <p:grpSpPr>
          <a:xfrm>
            <a:off x="571500" y="1333500"/>
            <a:ext cx="11049000" cy="4762500"/>
            <a:chOff x="571500" y="1333500"/>
            <a:chExt cx="11049000" cy="4762500"/>
          </a:xfrm>
        </p:grpSpPr>
        <p:sp>
          <p:nvSpPr>
            <p:cNvPr id="5" name="Rectangle 5"/>
            <p:cNvSpPr/>
            <p:nvPr/>
          </p:nvSpPr>
          <p:spPr>
            <a:xfrm>
              <a:off x="571500" y="1333500"/>
              <a:ext cx="5334000" cy="4762500"/>
            </a:xfrm>
            <a:prstGeom prst="roundRect">
              <a:avLst>
                <a:gd name="adj" fmla="val 1600"/>
              </a:avLst>
            </a:prstGeom>
            <a:solidFill>
              <a:schemeClr val="lt2"/>
            </a:solidFill>
            <a:ln w="14288">
              <a:solidFill>
                <a:srgbClr val="EF4444"/>
              </a:solidFill>
            </a:ln>
          </p:spPr>
        </p:sp>
        <p:sp>
          <p:nvSpPr>
            <p:cNvPr id="6" name="Rectangle 6"/>
            <p:cNvSpPr/>
            <p:nvPr/>
          </p:nvSpPr>
          <p:spPr>
            <a:xfrm>
              <a:off x="571500" y="1333500"/>
              <a:ext cx="5334000" cy="523875"/>
            </a:xfrm>
            <a:prstGeom prst="roundRect">
              <a:avLst>
                <a:gd name="adj" fmla="val 14545"/>
              </a:avLst>
            </a:prstGeom>
            <a:solidFill>
              <a:srgbClr val="7F1D1D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830743" y="1498282"/>
              <a:ext cx="2815514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传统静态财务风控两大盲区</a:t>
              </a:r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849630" y="2314575"/>
              <a:ext cx="3195638" cy="2470976"/>
              <a:chOff x="849630" y="2314575"/>
              <a:chExt cx="3195638" cy="2470976"/>
            </a:xfrm>
          </p:grpSpPr>
          <p:sp>
            <p:nvSpPr>
              <p:cNvPr id="8" name="TextBox 8"/>
              <p:cNvSpPr txBox="1"/>
              <p:nvPr/>
            </p:nvSpPr>
            <p:spPr>
              <a:xfrm>
                <a:off x="849630" y="2314575"/>
                <a:ext cx="3195638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EF4444"/>
                    </a:solidFill>
                    <a:latin typeface="+mn-lt"/>
                    <a:ea typeface="+mn-ea"/>
                    <a:cs typeface="+mn-cs"/>
                  </a:rPr>
                  <a:t>盲区一：轻资产与高研致财报失真</a:t>
                </a:r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850392" y="2711768"/>
                <a:ext cx="3067241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45732" indent="-145732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/>
                    <a:ea typeface="Microsoft YaHei"/>
                    <a:cs typeface="Segoe UI"/>
                  </a:rPr>
                  <a:t>研发投入占比高，缺少固定资产抵押</a:t>
                </a:r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850392" y="3092768"/>
                <a:ext cx="2158556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45732" indent="-145732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/>
                    <a:ea typeface="Microsoft YaHei"/>
                    <a:cs typeface="Segoe UI"/>
                  </a:rPr>
                  <a:t>会计资本化操纵难以识别</a:t>
                </a:r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849630" y="3743325"/>
                <a:ext cx="2983611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EF4444"/>
                    </a:solidFill>
                    <a:latin typeface="+mn-lt"/>
                    <a:ea typeface="+mn-ea"/>
                    <a:cs typeface="+mn-cs"/>
                  </a:rPr>
                  <a:t>盲区二：非标特有风险完全隐蔽</a:t>
                </a:r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850392" y="4140518"/>
                <a:ext cx="2703766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45732" indent="-145732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/>
                    <a:ea typeface="Microsoft YaHei"/>
                    <a:cs typeface="Segoe UI"/>
                  </a:rPr>
                  <a:t>技术路线被颠覆、核心人员流失</a:t>
                </a:r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850392" y="4521518"/>
                <a:ext cx="2522030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45732" indent="-145732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/>
                    <a:ea typeface="Microsoft YaHei"/>
                    <a:cs typeface="Segoe UI"/>
                  </a:rPr>
                  <a:t>算法违规被拒、地缘政治制裁</a:t>
                </a:r>
              </a:p>
            </p:txBody>
          </p:sp>
        </p:grpSp>
        <p:sp>
          <p:nvSpPr>
            <p:cNvPr id="15" name="Rectangle 15"/>
            <p:cNvSpPr/>
            <p:nvPr/>
          </p:nvSpPr>
          <p:spPr>
            <a:xfrm>
              <a:off x="6286500" y="1333500"/>
              <a:ext cx="5334000" cy="4762500"/>
            </a:xfrm>
            <a:prstGeom prst="roundRect">
              <a:avLst>
                <a:gd name="adj" fmla="val 1600"/>
              </a:avLst>
            </a:prstGeom>
            <a:solidFill>
              <a:schemeClr val="lt2"/>
            </a:solidFill>
            <a:ln w="14288">
              <a:solidFill>
                <a:srgbClr val="22C55E"/>
              </a:solidFill>
            </a:ln>
          </p:spPr>
        </p:sp>
        <p:sp>
          <p:nvSpPr>
            <p:cNvPr id="16" name="Rectangle 16"/>
            <p:cNvSpPr/>
            <p:nvPr/>
          </p:nvSpPr>
          <p:spPr>
            <a:xfrm>
              <a:off x="6286500" y="1333500"/>
              <a:ext cx="5334000" cy="523875"/>
            </a:xfrm>
            <a:prstGeom prst="roundRect">
              <a:avLst>
                <a:gd name="adj" fmla="val 14545"/>
              </a:avLst>
            </a:prstGeom>
            <a:solidFill>
              <a:srgbClr val="064E3B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895587" y="1498282"/>
              <a:ext cx="211582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全链条闭环风控目标</a:t>
              </a:r>
            </a:p>
          </p:txBody>
        </p:sp>
        <p:grpSp>
          <p:nvGrpSpPr>
            <p:cNvPr id="27" name="Group 27"/>
            <p:cNvGrpSpPr/>
            <p:nvPr/>
          </p:nvGrpSpPr>
          <p:grpSpPr>
            <a:xfrm>
              <a:off x="6572250" y="2333625"/>
              <a:ext cx="4762500" cy="3333750"/>
              <a:chOff x="6572250" y="2333625"/>
              <a:chExt cx="4762500" cy="3333750"/>
            </a:xfrm>
          </p:grpSpPr>
          <p:sp>
            <p:nvSpPr>
              <p:cNvPr id="18" name="Rectangle 18"/>
              <p:cNvSpPr/>
              <p:nvPr/>
            </p:nvSpPr>
            <p:spPr>
              <a:xfrm>
                <a:off x="6572250" y="2333625"/>
                <a:ext cx="4762500" cy="952500"/>
              </a:xfrm>
              <a:prstGeom prst="roundRect">
                <a:avLst>
                  <a:gd name="adj" fmla="val 8000"/>
                </a:avLst>
              </a:prstGeom>
              <a:solidFill>
                <a:schemeClr val="accent5"/>
              </a:solidFill>
              <a:ln w="9525">
                <a:solidFill>
                  <a:srgbClr val="22C55E"/>
                </a:solidFill>
              </a:ln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6850380" y="2552700"/>
                <a:ext cx="1075372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22C55E"/>
                    </a:solidFill>
                    <a:latin typeface="+mn-lt"/>
                    <a:ea typeface="+mn-ea"/>
                    <a:cs typeface="+mn-cs"/>
                  </a:rPr>
                  <a:t>看得见风险</a:t>
                </a:r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6851142" y="2902268"/>
                <a:ext cx="2703766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45732" indent="-145732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/>
                    <a:ea typeface="Microsoft YaHei"/>
                    <a:cs typeface="Segoe UI"/>
                  </a:rPr>
                  <a:t>实时穿透非结构化数据与关系网</a:t>
                </a:r>
              </a:p>
            </p:txBody>
          </p:sp>
          <p:sp>
            <p:nvSpPr>
              <p:cNvPr id="21" name="Rectangle 21"/>
              <p:cNvSpPr/>
              <p:nvPr/>
            </p:nvSpPr>
            <p:spPr>
              <a:xfrm>
                <a:off x="6572250" y="3524250"/>
                <a:ext cx="4762500" cy="952500"/>
              </a:xfrm>
              <a:prstGeom prst="roundRect">
                <a:avLst>
                  <a:gd name="adj" fmla="val 8000"/>
                </a:avLst>
              </a:prstGeom>
              <a:solidFill>
                <a:schemeClr val="accent5"/>
              </a:solidFill>
              <a:ln w="9525">
                <a:solidFill>
                  <a:srgbClr val="22C55E"/>
                </a:solidFill>
              </a:ln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6850380" y="3743325"/>
                <a:ext cx="1075372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22C55E"/>
                    </a:solidFill>
                    <a:latin typeface="+mn-lt"/>
                    <a:ea typeface="+mn-ea"/>
                    <a:cs typeface="+mn-cs"/>
                  </a:rPr>
                  <a:t>管得住过程</a:t>
                </a:r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6851142" y="4092892"/>
                <a:ext cx="3109349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45732" indent="-145732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/>
                    <a:ea typeface="Microsoft YaHei"/>
                    <a:cs typeface="Segoe UI"/>
                  </a:rPr>
                  <a:t>Multi-Agent 多视角质询与动态评估</a:t>
                </a:r>
              </a:p>
            </p:txBody>
          </p:sp>
          <p:sp>
            <p:nvSpPr>
              <p:cNvPr id="24" name="Rectangle 24"/>
              <p:cNvSpPr/>
              <p:nvPr/>
            </p:nvSpPr>
            <p:spPr>
              <a:xfrm>
                <a:off x="6572250" y="4714875"/>
                <a:ext cx="4762500" cy="952500"/>
              </a:xfrm>
              <a:prstGeom prst="roundRect">
                <a:avLst>
                  <a:gd name="adj" fmla="val 8000"/>
                </a:avLst>
              </a:prstGeom>
              <a:solidFill>
                <a:schemeClr val="accent5"/>
              </a:solidFill>
              <a:ln w="9525">
                <a:solidFill>
                  <a:srgbClr val="22C55E"/>
                </a:solidFill>
              </a:ln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6850380" y="4933950"/>
                <a:ext cx="1075372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22C55E"/>
                    </a:solidFill>
                    <a:latin typeface="+mn-lt"/>
                    <a:ea typeface="+mn-ea"/>
                    <a:cs typeface="+mn-cs"/>
                  </a:rPr>
                  <a:t>降得下损失</a:t>
                </a:r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6851142" y="5283518"/>
                <a:ext cx="2703766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45732" indent="-145732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/>
                    <a:ea typeface="Microsoft YaHei"/>
                    <a:cs typeface="Segoe UI"/>
                  </a:rPr>
                  <a:t>平安科创综合险与动态精算定价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3462261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课题整体研究路线图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379384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理论探索 ➔ 算法建模 ➔ 工程落地 ➔ 保险闭环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42875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grpSp>
        <p:nvGrpSpPr>
          <p:cNvPr id="30" name="Group 30"/>
          <p:cNvGrpSpPr/>
          <p:nvPr/>
        </p:nvGrpSpPr>
        <p:grpSpPr>
          <a:xfrm>
            <a:off x="857250" y="2095500"/>
            <a:ext cx="10287000" cy="3429000"/>
            <a:chOff x="857250" y="2095500"/>
            <a:chExt cx="10287000" cy="3429000"/>
          </a:xfrm>
        </p:grpSpPr>
        <p:sp>
          <p:nvSpPr>
            <p:cNvPr id="6" name="Rectangle 6"/>
            <p:cNvSpPr/>
            <p:nvPr/>
          </p:nvSpPr>
          <p:spPr>
            <a:xfrm>
              <a:off x="857250" y="2095500"/>
              <a:ext cx="2286000" cy="3429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2095500"/>
              <a:ext cx="2286000" cy="476250"/>
            </a:xfrm>
            <a:prstGeom prst="roundRect">
              <a:avLst>
                <a:gd name="adj" fmla="val 16000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144524" y="2247900"/>
              <a:ext cx="17114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阶段一：理论构建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40892" y="29022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识别六维特有风险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40892" y="337851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建立多源数据提取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40892" y="3854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构建量化计算指标</a:t>
              </a:r>
            </a:p>
          </p:txBody>
        </p:sp>
        <p:sp>
          <p:nvSpPr>
            <p:cNvPr id="12" name="Rectangle 12"/>
            <p:cNvSpPr/>
            <p:nvPr/>
          </p:nvSpPr>
          <p:spPr>
            <a:xfrm>
              <a:off x="3524250" y="2095500"/>
              <a:ext cx="2286000" cy="3429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3" name="Rectangle 13"/>
            <p:cNvSpPr/>
            <p:nvPr/>
          </p:nvSpPr>
          <p:spPr>
            <a:xfrm>
              <a:off x="3524250" y="2095500"/>
              <a:ext cx="2286000" cy="476250"/>
            </a:xfrm>
            <a:prstGeom prst="roundRect">
              <a:avLst>
                <a:gd name="adj" fmla="val 16000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3811524" y="2247900"/>
              <a:ext cx="17114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阶段二：算法研发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3707892" y="2902268"/>
              <a:ext cx="1638993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Multi-Agent 质询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707892" y="337851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冲突裁决一票否决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707892" y="3854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知识图谱拓扑穿透</a:t>
              </a:r>
            </a:p>
          </p:txBody>
        </p:sp>
        <p:sp>
          <p:nvSpPr>
            <p:cNvPr id="18" name="Rectangle 18"/>
            <p:cNvSpPr/>
            <p:nvPr/>
          </p:nvSpPr>
          <p:spPr>
            <a:xfrm>
              <a:off x="6191250" y="2095500"/>
              <a:ext cx="2286000" cy="3429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9" name="Rectangle 19"/>
            <p:cNvSpPr/>
            <p:nvPr/>
          </p:nvSpPr>
          <p:spPr>
            <a:xfrm>
              <a:off x="6191250" y="2095500"/>
              <a:ext cx="2286000" cy="476250"/>
            </a:xfrm>
            <a:prstGeom prst="roundRect">
              <a:avLst>
                <a:gd name="adj" fmla="val 16000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6478524" y="2247900"/>
              <a:ext cx="17114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阶段三：原型开发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374892" y="2902268"/>
              <a:ext cx="173713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Python 数据流水线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6374892" y="3378518"/>
              <a:ext cx="172531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DeepSeek API 封装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6374892" y="3854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交互式控制台大屏</a:t>
              </a:r>
            </a:p>
          </p:txBody>
        </p:sp>
        <p:sp>
          <p:nvSpPr>
            <p:cNvPr id="24" name="Rectangle 24"/>
            <p:cNvSpPr/>
            <p:nvPr/>
          </p:nvSpPr>
          <p:spPr>
            <a:xfrm>
              <a:off x="8858250" y="2095500"/>
              <a:ext cx="2286000" cy="3429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25" name="Rectangle 25"/>
            <p:cNvSpPr/>
            <p:nvPr/>
          </p:nvSpPr>
          <p:spPr>
            <a:xfrm>
              <a:off x="8858250" y="2095500"/>
              <a:ext cx="2286000" cy="476250"/>
            </a:xfrm>
            <a:prstGeom prst="roundRect">
              <a:avLst>
                <a:gd name="adj" fmla="val 16000"/>
              </a:avLst>
            </a:prstGeom>
            <a:solidFill>
              <a:srgbClr val="059669"/>
            </a:solidFill>
            <a:ln>
              <a:noFill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9145524" y="2247900"/>
              <a:ext cx="17114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阶段四：商业闭环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9041892" y="2902268"/>
              <a:ext cx="143160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科创综合险产品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9041892" y="337851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动态费率精算模型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9041892" y="3854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自动核保报告生成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607204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科创企业六维特有风险模型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3103245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突破传统静态财务框架的动态评估矩阵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grpSp>
        <p:nvGrpSpPr>
          <p:cNvPr id="29" name="Group 29"/>
          <p:cNvGrpSpPr/>
          <p:nvPr/>
        </p:nvGrpSpPr>
        <p:grpSpPr>
          <a:xfrm>
            <a:off x="571500" y="1333500"/>
            <a:ext cx="10858500" cy="4667250"/>
            <a:chOff x="571500" y="1333500"/>
            <a:chExt cx="10858500" cy="4667250"/>
          </a:xfrm>
        </p:grpSpPr>
        <p:sp>
          <p:nvSpPr>
            <p:cNvPr id="5" name="Rectangle 5"/>
            <p:cNvSpPr/>
            <p:nvPr/>
          </p:nvSpPr>
          <p:spPr>
            <a:xfrm>
              <a:off x="571500" y="1333500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753618" y="1536382"/>
              <a:ext cx="1882597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技术路线颠覆风险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55142" y="2045018"/>
              <a:ext cx="1976819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竞品突破导致技术迭代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55142" y="2426018"/>
              <a:ext cx="254929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量化：竞品重合度 + 专利增速</a:t>
              </a:r>
            </a:p>
          </p:txBody>
        </p:sp>
        <p:sp>
          <p:nvSpPr>
            <p:cNvPr id="9" name="Rectangle 9"/>
            <p:cNvSpPr/>
            <p:nvPr/>
          </p:nvSpPr>
          <p:spPr>
            <a:xfrm>
              <a:off x="4286250" y="1333500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4468368" y="1536382"/>
              <a:ext cx="1882597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核心技术人员流失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4469892" y="2045018"/>
              <a:ext cx="202208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核心科学家/CTO 离职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4469892" y="2426018"/>
              <a:ext cx="231971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量化：高管变动 NLP 抽取</a:t>
              </a:r>
            </a:p>
          </p:txBody>
        </p:sp>
        <p:sp>
          <p:nvSpPr>
            <p:cNvPr id="13" name="Rectangle 13"/>
            <p:cNvSpPr/>
            <p:nvPr/>
          </p:nvSpPr>
          <p:spPr>
            <a:xfrm>
              <a:off x="8001000" y="1333500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8183118" y="1536382"/>
              <a:ext cx="211582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算法与数据合规风险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184642" y="2045018"/>
              <a:ext cx="225851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深度合成未备案/数据出境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184642" y="242601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chemeClr val="accent2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一票否决机制</a:t>
              </a:r>
            </a:p>
          </p:txBody>
        </p:sp>
        <p:sp>
          <p:nvSpPr>
            <p:cNvPr id="17" name="Rectangle 17"/>
            <p:cNvSpPr/>
            <p:nvPr/>
          </p:nvSpPr>
          <p:spPr>
            <a:xfrm>
              <a:off x="571500" y="3762375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753618" y="3965258"/>
              <a:ext cx="1649368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地缘与出口管制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55142" y="4473892"/>
              <a:ext cx="1976819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实体清单引发二级断供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55142" y="4854892"/>
              <a:ext cx="231971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chemeClr val="accent2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量化：图谱 BFS 穿透传染</a:t>
              </a:r>
            </a:p>
          </p:txBody>
        </p:sp>
        <p:sp>
          <p:nvSpPr>
            <p:cNvPr id="21" name="Rectangle 21"/>
            <p:cNvSpPr/>
            <p:nvPr/>
          </p:nvSpPr>
          <p:spPr>
            <a:xfrm>
              <a:off x="4286250" y="3762375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4468368" y="3965258"/>
              <a:ext cx="1649368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研发资本化操纵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4469892" y="4473892"/>
              <a:ext cx="1795082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虚增资本化粉饰利润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4469892" y="4854892"/>
              <a:ext cx="2158556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量化：资本化率跳变偏离</a:t>
              </a:r>
            </a:p>
          </p:txBody>
        </p:sp>
        <p:sp>
          <p:nvSpPr>
            <p:cNvPr id="25" name="Rectangle 25"/>
            <p:cNvSpPr/>
            <p:nvPr/>
          </p:nvSpPr>
          <p:spPr>
            <a:xfrm>
              <a:off x="8001000" y="3762375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8183118" y="3965258"/>
              <a:ext cx="2010873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客户/供应商集中度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8184642" y="4473892"/>
              <a:ext cx="2158556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单一大客户引发单点故障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8184642" y="4854892"/>
              <a:ext cx="262695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量化：HHI 指数 + 前五大占比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六维风险量化与计算路径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558034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多源数据抽取与精细化量化指标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476250" y="1238250"/>
            <a:ext cx="11239500" cy="5143500"/>
          </a:xfrm>
          <a:prstGeom prst="roundRect">
            <a:avLst>
              <a:gd name="adj" fmla="val 1481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sp>
        <p:nvSpPr>
          <p:cNvPr id="6" name="Rectangle 6"/>
          <p:cNvSpPr/>
          <p:nvPr/>
        </p:nvSpPr>
        <p:spPr>
          <a:xfrm>
            <a:off x="476250" y="1238250"/>
            <a:ext cx="11239500" cy="476250"/>
          </a:xfrm>
          <a:prstGeom prst="roundRect">
            <a:avLst>
              <a:gd name="adj" fmla="val 16000"/>
            </a:avLst>
          </a:prstGeom>
          <a:solidFill>
            <a:schemeClr val="accent5"/>
          </a:solidFill>
          <a:ln>
            <a:noFill/>
          </a:ln>
        </p:spPr>
      </p:sp>
      <p:sp>
        <p:nvSpPr>
          <p:cNvPr id="7" name="TextBox 7"/>
          <p:cNvSpPr txBox="1"/>
          <p:nvPr/>
        </p:nvSpPr>
        <p:spPr>
          <a:xfrm>
            <a:off x="849744" y="1397318"/>
            <a:ext cx="77701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风险维度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945244" y="1397318"/>
            <a:ext cx="77701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量化指标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612244" y="1397318"/>
            <a:ext cx="77701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数据来源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564509" y="1397318"/>
            <a:ext cx="13494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判定与计算模型</a:t>
            </a:r>
          </a:p>
        </p:txBody>
      </p:sp>
      <p:sp>
        <p:nvSpPr>
          <p:cNvPr id="11" name="Line 11"/>
          <p:cNvSpPr/>
          <p:nvPr/>
        </p:nvSpPr>
        <p:spPr>
          <a:xfrm>
            <a:off x="476250" y="1714500"/>
            <a:ext cx="11239500" cy="9525"/>
          </a:xfrm>
          <a:custGeom>
            <a:avLst/>
            <a:gdLst/>
            <a:ahLst/>
            <a:cxnLst/>
            <a:rect l="l" t="t" r="r" b="b"/>
            <a:pathLst>
              <a:path w="11239500" h="9525">
                <a:moveTo>
                  <a:pt x="0" y="0"/>
                </a:moveTo>
                <a:lnTo>
                  <a:pt x="112395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12" name="TextBox 12"/>
          <p:cNvSpPr txBox="1"/>
          <p:nvPr/>
        </p:nvSpPr>
        <p:spPr>
          <a:xfrm>
            <a:off x="707517" y="1997392"/>
            <a:ext cx="1158659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技术路线颠覆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279523" y="2005489"/>
            <a:ext cx="1761937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竞品重合度 / 专利增速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946904" y="2013585"/>
            <a:ext cx="1394765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巨潮 PDF / 专利库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327773" y="2005489"/>
            <a:ext cx="2957525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DeepSeek 语义 + 专利分布余弦相似度</a:t>
            </a:r>
          </a:p>
        </p:txBody>
      </p:sp>
      <p:sp>
        <p:nvSpPr>
          <p:cNvPr id="16" name="Line 16"/>
          <p:cNvSpPr/>
          <p:nvPr/>
        </p:nvSpPr>
        <p:spPr>
          <a:xfrm>
            <a:off x="714375" y="24003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17" name="TextBox 17"/>
          <p:cNvSpPr txBox="1"/>
          <p:nvPr/>
        </p:nvSpPr>
        <p:spPr>
          <a:xfrm>
            <a:off x="707517" y="2683192"/>
            <a:ext cx="1158659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核心人员流失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279523" y="2691289"/>
            <a:ext cx="170617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CTO 离职 / 高管变动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46904" y="2699385"/>
            <a:ext cx="1490320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巨潮公告 / 高管变更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327773" y="2691289"/>
            <a:ext cx="273485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NLP 提取核心名单异动，直接扣分</a:t>
            </a:r>
          </a:p>
        </p:txBody>
      </p:sp>
      <p:sp>
        <p:nvSpPr>
          <p:cNvPr id="21" name="Line 21"/>
          <p:cNvSpPr/>
          <p:nvPr/>
        </p:nvSpPr>
        <p:spPr>
          <a:xfrm>
            <a:off x="714375" y="30861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22" name="TextBox 22"/>
          <p:cNvSpPr txBox="1"/>
          <p:nvPr/>
        </p:nvSpPr>
        <p:spPr>
          <a:xfrm>
            <a:off x="707517" y="3368992"/>
            <a:ext cx="13494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算法与数据合规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279523" y="3377089"/>
            <a:ext cx="1934251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深度合成备案 / 出境评估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946904" y="3385185"/>
            <a:ext cx="1304544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网信办算法备案库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327773" y="3377089"/>
            <a:ext cx="308875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chemeClr val="accent2"/>
                </a:solidFill>
                <a:latin typeface="Segoe UI"/>
                <a:ea typeface="Microsoft YaHei"/>
                <a:cs typeface="Segoe UI"/>
              </a:rPr>
              <a:t>备案库比对，未备案直接触发一票否决</a:t>
            </a:r>
          </a:p>
        </p:txBody>
      </p:sp>
      <p:sp>
        <p:nvSpPr>
          <p:cNvPr id="26" name="Line 26"/>
          <p:cNvSpPr/>
          <p:nvPr/>
        </p:nvSpPr>
        <p:spPr>
          <a:xfrm>
            <a:off x="714375" y="37719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27" name="TextBox 27"/>
          <p:cNvSpPr txBox="1"/>
          <p:nvPr/>
        </p:nvSpPr>
        <p:spPr>
          <a:xfrm>
            <a:off x="707517" y="4054792"/>
            <a:ext cx="13494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地缘与出口管制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279523" y="4062889"/>
            <a:ext cx="2106564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实体清单波及 / 供应链断供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946904" y="4070985"/>
            <a:ext cx="1863329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美国 BIS List / 海关关单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327773" y="4062889"/>
            <a:ext cx="328958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chemeClr val="accent2"/>
                </a:solidFill>
                <a:latin typeface="Segoe UI"/>
                <a:ea typeface="Microsoft YaHei"/>
                <a:cs typeface="Segoe UI"/>
              </a:rPr>
              <a:t>BFS 图谱传染算法计算指数 I_contagion</a:t>
            </a:r>
          </a:p>
        </p:txBody>
      </p:sp>
      <p:sp>
        <p:nvSpPr>
          <p:cNvPr id="31" name="Line 31"/>
          <p:cNvSpPr/>
          <p:nvPr/>
        </p:nvSpPr>
        <p:spPr>
          <a:xfrm>
            <a:off x="714375" y="44577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32" name="TextBox 32"/>
          <p:cNvSpPr txBox="1"/>
          <p:nvPr/>
        </p:nvSpPr>
        <p:spPr>
          <a:xfrm>
            <a:off x="707517" y="4740592"/>
            <a:ext cx="13494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研发资本化操纵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279523" y="4748689"/>
            <a:ext cx="1589623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资本化率 / 同行偏离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946904" y="4756785"/>
            <a:ext cx="1360714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AKShare 财报明细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327773" y="4748689"/>
            <a:ext cx="3097367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资本化率 &gt; 40% 且 偏离均值 &gt; 20% 警示</a:t>
            </a:r>
          </a:p>
        </p:txBody>
      </p:sp>
      <p:sp>
        <p:nvSpPr>
          <p:cNvPr id="36" name="Line 36"/>
          <p:cNvSpPr/>
          <p:nvPr/>
        </p:nvSpPr>
        <p:spPr>
          <a:xfrm>
            <a:off x="714375" y="51435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37" name="TextBox 37"/>
          <p:cNvSpPr txBox="1"/>
          <p:nvPr/>
        </p:nvSpPr>
        <p:spPr>
          <a:xfrm>
            <a:off x="707517" y="5426392"/>
            <a:ext cx="145443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客户/供应商集中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279523" y="5434489"/>
            <a:ext cx="1988383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前五大集中度 / HHI 指数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4946904" y="5442585"/>
            <a:ext cx="1526177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AKShare 集中度数据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7327773" y="5434489"/>
            <a:ext cx="282166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前五大营收占比 &gt; 80% 触发惩罚系数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系统整体架构与四层联动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3284982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四层解耦架构，支撑全流程智能风控闭环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grpSp>
        <p:nvGrpSpPr>
          <p:cNvPr id="22" name="Group 22"/>
          <p:cNvGrpSpPr/>
          <p:nvPr/>
        </p:nvGrpSpPr>
        <p:grpSpPr>
          <a:xfrm>
            <a:off x="857250" y="1619250"/>
            <a:ext cx="10287000" cy="4191000"/>
            <a:chOff x="857250" y="1619250"/>
            <a:chExt cx="10287000" cy="4191000"/>
          </a:xfrm>
        </p:grpSpPr>
        <p:sp>
          <p:nvSpPr>
            <p:cNvPr id="6" name="Rectangle 6"/>
            <p:cNvSpPr/>
            <p:nvPr/>
          </p:nvSpPr>
          <p:spPr>
            <a:xfrm>
              <a:off x="857250" y="1619250"/>
              <a:ext cx="10287000" cy="904875"/>
            </a:xfrm>
            <a:prstGeom prst="roundRect">
              <a:avLst>
                <a:gd name="adj" fmla="val 8421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19250"/>
              <a:ext cx="1905000" cy="904875"/>
            </a:xfrm>
            <a:prstGeom prst="roundRect">
              <a:avLst>
                <a:gd name="adj" fmla="val 8421"/>
              </a:avLst>
            </a:prstGeom>
            <a:solidFill>
              <a:srgbClr val="059669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18295" y="1965008"/>
              <a:ext cx="1182910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应用闭环层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135630" y="1981200"/>
              <a:ext cx="463741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科创综合险方案 | 动态精算定价 | 自动化核保报告</a:t>
              </a:r>
            </a:p>
          </p:txBody>
        </p:sp>
        <p:sp>
          <p:nvSpPr>
            <p:cNvPr id="10" name="Rectangle 10"/>
            <p:cNvSpPr/>
            <p:nvPr/>
          </p:nvSpPr>
          <p:spPr>
            <a:xfrm>
              <a:off x="857250" y="2714625"/>
              <a:ext cx="10287000" cy="904875"/>
            </a:xfrm>
            <a:prstGeom prst="roundRect">
              <a:avLst>
                <a:gd name="adj" fmla="val 8421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1" name="Rectangle 11"/>
            <p:cNvSpPr/>
            <p:nvPr/>
          </p:nvSpPr>
          <p:spPr>
            <a:xfrm>
              <a:off x="857250" y="2714625"/>
              <a:ext cx="1905000" cy="904875"/>
            </a:xfrm>
            <a:prstGeom prst="roundRect">
              <a:avLst>
                <a:gd name="adj" fmla="val 8421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1218295" y="3060382"/>
              <a:ext cx="1182910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智能决策层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135630" y="3076575"/>
              <a:ext cx="480303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Multi-Agent 交叉辩论 | 法官裁决 | 图谱 BFS 穿透</a:t>
              </a:r>
            </a:p>
          </p:txBody>
        </p:sp>
        <p:sp>
          <p:nvSpPr>
            <p:cNvPr id="14" name="Rectangle 14"/>
            <p:cNvSpPr/>
            <p:nvPr/>
          </p:nvSpPr>
          <p:spPr>
            <a:xfrm>
              <a:off x="857250" y="3810000"/>
              <a:ext cx="10287000" cy="904875"/>
            </a:xfrm>
            <a:prstGeom prst="roundRect">
              <a:avLst>
                <a:gd name="adj" fmla="val 8421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5" name="Rectangle 15"/>
            <p:cNvSpPr/>
            <p:nvPr/>
          </p:nvSpPr>
          <p:spPr>
            <a:xfrm>
              <a:off x="857250" y="3810000"/>
              <a:ext cx="1905000" cy="904875"/>
            </a:xfrm>
            <a:prstGeom prst="roundRect">
              <a:avLst>
                <a:gd name="adj" fmla="val 8421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218295" y="4155758"/>
              <a:ext cx="1182910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模型推理层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135630" y="4171950"/>
              <a:ext cx="461681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DeepSeek 引擎 | NetworkX 知识图谱 | 规则校验</a:t>
              </a:r>
            </a:p>
          </p:txBody>
        </p:sp>
        <p:sp>
          <p:nvSpPr>
            <p:cNvPr id="18" name="Rectangle 18"/>
            <p:cNvSpPr/>
            <p:nvPr/>
          </p:nvSpPr>
          <p:spPr>
            <a:xfrm>
              <a:off x="857250" y="4905375"/>
              <a:ext cx="10287000" cy="904875"/>
            </a:xfrm>
            <a:prstGeom prst="roundRect">
              <a:avLst>
                <a:gd name="adj" fmla="val 8421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9" name="Rectangle 19"/>
            <p:cNvSpPr/>
            <p:nvPr/>
          </p:nvSpPr>
          <p:spPr>
            <a:xfrm>
              <a:off x="857250" y="4905375"/>
              <a:ext cx="1905000" cy="904875"/>
            </a:xfrm>
            <a:prstGeom prst="roundRect">
              <a:avLst>
                <a:gd name="adj" fmla="val 8421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1218295" y="5251132"/>
              <a:ext cx="1182910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数据采集层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3135630" y="5267325"/>
              <a:ext cx="4972783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巨潮 PDF 年报 | 网信办算法库 | BIS 清单 | AKShare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678349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Multi-Agent 辩论诊断机制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92150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多视角交叉质证与自动冲突消除架构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2"/>
            </a:solidFill>
          </a:ln>
        </p:spPr>
      </p:sp>
      <p:grpSp>
        <p:nvGrpSpPr>
          <p:cNvPr id="25" name="Group 25"/>
          <p:cNvGrpSpPr/>
          <p:nvPr/>
        </p:nvGrpSpPr>
        <p:grpSpPr>
          <a:xfrm>
            <a:off x="857250" y="1619250"/>
            <a:ext cx="10287000" cy="3810000"/>
            <a:chOff x="857250" y="1619250"/>
            <a:chExt cx="10287000" cy="3810000"/>
          </a:xfrm>
        </p:grpSpPr>
        <p:sp>
          <p:nvSpPr>
            <p:cNvPr id="6" name="Rectangle 6"/>
            <p:cNvSpPr/>
            <p:nvPr/>
          </p:nvSpPr>
          <p:spPr>
            <a:xfrm>
              <a:off x="4095750" y="1619250"/>
              <a:ext cx="3810000" cy="1047750"/>
            </a:xfrm>
            <a:prstGeom prst="roundRect">
              <a:avLst>
                <a:gd name="adj" fmla="val 7273"/>
              </a:avLst>
            </a:prstGeom>
            <a:solidFill>
              <a:schemeClr val="accent5"/>
            </a:solidFill>
            <a:ln w="19050">
              <a:solidFill>
                <a:schemeClr val="accent2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4095750" y="1619250"/>
              <a:ext cx="3810000" cy="381000"/>
            </a:xfrm>
            <a:prstGeom prst="roundRect">
              <a:avLst>
                <a:gd name="adj" fmla="val 20000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4611428" y="1698308"/>
              <a:ext cx="2778643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法官 Node (Judge Agent)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4292183" y="2179796"/>
              <a:ext cx="341713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综合质询观点 | 消除冲突 | 一票否决裁决</a:t>
              </a:r>
            </a:p>
          </p:txBody>
        </p:sp>
        <p:sp>
          <p:nvSpPr>
            <p:cNvPr id="10" name="Rectangle 10"/>
            <p:cNvSpPr/>
            <p:nvPr/>
          </p:nvSpPr>
          <p:spPr>
            <a:xfrm>
              <a:off x="857250" y="3143250"/>
              <a:ext cx="3048000" cy="2286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1" name="Rectangle 11"/>
            <p:cNvSpPr/>
            <p:nvPr/>
          </p:nvSpPr>
          <p:spPr>
            <a:xfrm>
              <a:off x="857250" y="3143250"/>
              <a:ext cx="3048000" cy="428625"/>
            </a:xfrm>
            <a:prstGeom prst="roundRect">
              <a:avLst>
                <a:gd name="adj" fmla="val 17778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1481268" y="3267075"/>
              <a:ext cx="1799963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法务 Agent (Law)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40892" y="3807142"/>
              <a:ext cx="1795082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网信办算法备案核查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40892" y="4235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数据出境评估风险</a:t>
              </a: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4476750" y="3143250"/>
              <a:ext cx="3048000" cy="2286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6" name="Rectangle 16"/>
            <p:cNvSpPr/>
            <p:nvPr/>
          </p:nvSpPr>
          <p:spPr>
            <a:xfrm>
              <a:off x="4476750" y="3143250"/>
              <a:ext cx="3048000" cy="428625"/>
            </a:xfrm>
            <a:prstGeom prst="roundRect">
              <a:avLst>
                <a:gd name="adj" fmla="val 17778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5064581" y="3267075"/>
              <a:ext cx="187233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技术 Agent (Tech)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60392" y="3807142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技术路线颠覆推演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4660392" y="4235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核心团队流失评估</a:t>
              </a:r>
            </a:p>
          </p:txBody>
        </p:sp>
        <p:sp>
          <p:nvSpPr>
            <p:cNvPr id="20" name="Rectangle 20"/>
            <p:cNvSpPr/>
            <p:nvPr/>
          </p:nvSpPr>
          <p:spPr>
            <a:xfrm>
              <a:off x="8096250" y="3143250"/>
              <a:ext cx="3048000" cy="2286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21" name="Rectangle 21"/>
            <p:cNvSpPr/>
            <p:nvPr/>
          </p:nvSpPr>
          <p:spPr>
            <a:xfrm>
              <a:off x="8096250" y="3143250"/>
              <a:ext cx="3048000" cy="428625"/>
            </a:xfrm>
            <a:prstGeom prst="roundRect">
              <a:avLst>
                <a:gd name="adj" fmla="val 17778"/>
              </a:avLst>
            </a:prstGeom>
            <a:solidFill>
              <a:srgbClr val="059669"/>
            </a:solidFill>
            <a:ln>
              <a:noFill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8537146" y="3267075"/>
              <a:ext cx="216620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财务 Agent (Finance)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279892" y="3807142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研发资本化率异常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8279892" y="4235768"/>
              <a:ext cx="1446009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HHI 集中度风险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988852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多智能体冲突消除与裁决规则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01282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一票否决与加权融合规则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grpSp>
        <p:nvGrpSpPr>
          <p:cNvPr id="21" name="Group 21"/>
          <p:cNvGrpSpPr/>
          <p:nvPr/>
        </p:nvGrpSpPr>
        <p:grpSpPr>
          <a:xfrm>
            <a:off x="857250" y="1666875"/>
            <a:ext cx="10096500" cy="4095750"/>
            <a:chOff x="857250" y="1666875"/>
            <a:chExt cx="10096500" cy="409575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4857750" cy="2000250"/>
            </a:xfrm>
            <a:prstGeom prst="roundRect">
              <a:avLst>
                <a:gd name="adj" fmla="val 3810"/>
              </a:avLst>
            </a:prstGeom>
            <a:solidFill>
              <a:schemeClr val="accent5"/>
            </a:solidFill>
            <a:ln w="14288">
              <a:solidFill>
                <a:srgbClr val="EF4444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7F1D1D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878368" y="1774508"/>
              <a:ext cx="2815514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规则一：合规红线一票否决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370296"/>
              <a:ext cx="300649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算法未备案直接拒保（得分归 0）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2846546"/>
              <a:ext cx="319747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列入 BIS 清单触发最高级风险惩罚</a:t>
              </a:r>
            </a:p>
          </p:txBody>
        </p:sp>
        <p:sp>
          <p:nvSpPr>
            <p:cNvPr id="11" name="Rectangle 11"/>
            <p:cNvSpPr/>
            <p:nvPr/>
          </p:nvSpPr>
          <p:spPr>
            <a:xfrm>
              <a:off x="6096000" y="1666875"/>
              <a:ext cx="4857750" cy="2000250"/>
            </a:xfrm>
            <a:prstGeom prst="roundRect">
              <a:avLst>
                <a:gd name="adj" fmla="val 3810"/>
              </a:avLst>
            </a:prstGeom>
            <a:solidFill>
              <a:schemeClr val="accent5"/>
            </a:solidFill>
            <a:ln w="14288">
              <a:solidFill>
                <a:srgbClr val="EAB308"/>
              </a:solidFill>
            </a:ln>
          </p:spPr>
        </p:sp>
        <p:sp>
          <p:nvSpPr>
            <p:cNvPr id="12" name="Rectangle 12"/>
            <p:cNvSpPr/>
            <p:nvPr/>
          </p:nvSpPr>
          <p:spPr>
            <a:xfrm>
              <a:off x="6096000" y="16668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713F12"/>
            </a:solidFill>
            <a:ln>
              <a:noFill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7000504" y="1774508"/>
              <a:ext cx="3048743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规则二：证据加权与冲突平息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326886" y="2370296"/>
              <a:ext cx="246169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意见分歧时依赖检索硬证据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326886" y="2846546"/>
              <a:ext cx="307730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综合加权计算综合风险指数 Score</a:t>
              </a:r>
            </a:p>
          </p:txBody>
        </p:sp>
        <p:sp>
          <p:nvSpPr>
            <p:cNvPr id="16" name="Rectangle 16"/>
            <p:cNvSpPr/>
            <p:nvPr/>
          </p:nvSpPr>
          <p:spPr>
            <a:xfrm>
              <a:off x="857250" y="3952875"/>
              <a:ext cx="10096500" cy="1809750"/>
            </a:xfrm>
            <a:prstGeom prst="roundRect">
              <a:avLst>
                <a:gd name="adj" fmla="val 4211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17" name="Rectangle 17"/>
            <p:cNvSpPr/>
            <p:nvPr/>
          </p:nvSpPr>
          <p:spPr>
            <a:xfrm>
              <a:off x="857250" y="3952875"/>
              <a:ext cx="10096500" cy="428625"/>
            </a:xfrm>
            <a:prstGeom prst="roundRect">
              <a:avLst>
                <a:gd name="adj" fmla="val 17778"/>
              </a:avLst>
            </a:prstGeom>
            <a:solidFill>
              <a:srgbClr val="064E3B"/>
            </a:solidFill>
            <a:ln>
              <a:noFill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4847587" y="4060508"/>
              <a:ext cx="211582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最终裁决与决策输出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230630" y="4648200"/>
              <a:ext cx="496645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70021" indent="-170021">
                <a:buClr>
                  <a:srgbClr val="22C55E"/>
                </a:buClr>
                <a:buSzTx/>
                <a:buFontTx/>
                <a:buChar char="•"/>
              </a:pPr>
              <a:r>
                <a:rPr lang="zh-CN" sz="1500" b="1" dirty="0">
                  <a:solidFill>
                    <a:srgbClr val="22C55E"/>
                  </a:solidFill>
                  <a:latin typeface="Segoe UI"/>
                  <a:ea typeface="Microsoft YaHei"/>
                  <a:cs typeface="Segoe UI"/>
                </a:rPr>
                <a:t>决策分类：[低风险 / 中风险 / 高风险 / 直接拒保]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230630" y="5124450"/>
              <a:ext cx="401383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61925" indent="-161925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50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自动调取基础保费上浮系数与动态特约条款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theme/theme1.xml><?xml version="1.0" encoding="utf-8"?>
<a:theme xmlns:a="http://schemas.openxmlformats.org/drawingml/2006/main" name="XH-202626-presentation">
  <a:themeElements>
    <a:clrScheme name="XH-202626-presentation">
      <a:dk1>
        <a:srgbClr val="E2E8F0"/>
      </a:dk1>
      <a:lt1>
        <a:srgbClr val="0A0F1E"/>
      </a:lt1>
      <a:dk2>
        <a:srgbClr val="E2E8F0"/>
      </a:dk2>
      <a:lt2>
        <a:srgbClr val="111827"/>
      </a:lt2>
      <a:accent1>
        <a:srgbClr val="3B82F6"/>
      </a:accent1>
      <a:accent2>
        <a:srgbClr val="F97316"/>
      </a:accent2>
      <a:accent3>
        <a:srgbClr val="22D3EE"/>
      </a:accent3>
      <a:accent4>
        <a:srgbClr val="3B82F6"/>
      </a:accent4>
      <a:accent5>
        <a:srgbClr val="1E293B"/>
      </a:accent5>
      <a:accent6>
        <a:srgbClr val="334155"/>
      </a:accent6>
      <a:hlink>
        <a:srgbClr val="F97316"/>
      </a:hlink>
      <a:folHlink>
        <a:srgbClr val="22D3EE"/>
      </a:folHlink>
    </a:clrScheme>
    <a:fontScheme name="XH-202626-presentation">
      <a:majorFont>
        <a:latin typeface="Segoe UI"/>
        <a:ea typeface="SimHei"/>
        <a:cs typeface="Segoe UI"/>
        <a:font script="Jpan" typeface="SimHei"/>
        <a:font script="Hang" typeface="SimHei"/>
        <a:font script="Hans" typeface="SimHei"/>
        <a:font script="Hant" typeface="Sim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egoe UI"/>
        <a:ea typeface="SimHei"/>
        <a:cs typeface="Segoe UI"/>
        <a:font script="Jpan" typeface="SimHei"/>
        <a:font script="Hang" typeface="SimHei"/>
        <a:font script="Hans" typeface="SimHei"/>
        <a:font script="Hant" typeface="SimHei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XH-202626-presenta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(16:9)</PresentationFormat>
  <Paragraphs>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/>
  <cp:lastModifiedBy/>
  <cp:revision>1</cp:revision>
  <dcterms:created xsi:type="dcterms:W3CDTF">2026-07-28T01:40:20Z</dcterms:created>
  <dcterms:modified xsi:type="dcterms:W3CDTF">2026-07-28T01:40:20Z</dcterms:modified>
  <cp:category/>
  <cp:contentStatus/>
</cp:coreProperties>
</file>